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 id="2147483688" r:id="rId2"/>
  </p:sldMasterIdLst>
  <p:notesMasterIdLst>
    <p:notesMasterId r:id="rId33"/>
  </p:notesMasterIdLst>
  <p:sldIdLst>
    <p:sldId id="256" r:id="rId3"/>
    <p:sldId id="295" r:id="rId4"/>
    <p:sldId id="298" r:id="rId5"/>
    <p:sldId id="297" r:id="rId6"/>
    <p:sldId id="296" r:id="rId7"/>
    <p:sldId id="299" r:id="rId8"/>
    <p:sldId id="292" r:id="rId9"/>
    <p:sldId id="293" r:id="rId10"/>
    <p:sldId id="294" r:id="rId11"/>
    <p:sldId id="270" r:id="rId12"/>
    <p:sldId id="272" r:id="rId13"/>
    <p:sldId id="273" r:id="rId14"/>
    <p:sldId id="274" r:id="rId15"/>
    <p:sldId id="275" r:id="rId16"/>
    <p:sldId id="276" r:id="rId17"/>
    <p:sldId id="277" r:id="rId18"/>
    <p:sldId id="278" r:id="rId19"/>
    <p:sldId id="280" r:id="rId20"/>
    <p:sldId id="281" r:id="rId21"/>
    <p:sldId id="282" r:id="rId22"/>
    <p:sldId id="283" r:id="rId23"/>
    <p:sldId id="284" r:id="rId24"/>
    <p:sldId id="285" r:id="rId25"/>
    <p:sldId id="286" r:id="rId26"/>
    <p:sldId id="291" r:id="rId27"/>
    <p:sldId id="287" r:id="rId28"/>
    <p:sldId id="288" r:id="rId29"/>
    <p:sldId id="289" r:id="rId30"/>
    <p:sldId id="290" r:id="rId31"/>
    <p:sldId id="279"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8B39"/>
    <a:srgbClr val="7F7F7F"/>
    <a:srgbClr val="FEFCF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61"/>
    <p:restoredTop sz="94616"/>
  </p:normalViewPr>
  <p:slideViewPr>
    <p:cSldViewPr snapToGrid="0" snapToObjects="1">
      <p:cViewPr varScale="1">
        <p:scale>
          <a:sx n="168" d="100"/>
          <a:sy n="168" d="100"/>
        </p:scale>
        <p:origin x="1800"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C680010-88EA-A042-B00B-2B76423F31AD}" type="datetimeFigureOut">
              <a:rPr lang="en-US" smtClean="0"/>
              <a:t>4/9/19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F7CC2AD-9AA7-F145-8400-50FA303A4096}" type="slidenum">
              <a:rPr lang="en-US" smtClean="0"/>
              <a:t>‹#›</a:t>
            </a:fld>
            <a:endParaRPr lang="en-US"/>
          </a:p>
        </p:txBody>
      </p:sp>
    </p:spTree>
    <p:extLst>
      <p:ext uri="{BB962C8B-B14F-4D97-AF65-F5344CB8AC3E}">
        <p14:creationId xmlns:p14="http://schemas.microsoft.com/office/powerpoint/2010/main" val="13567071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If we</a:t>
            </a:r>
            <a:r>
              <a:rPr lang="en-US" baseline="0" dirty="0"/>
              <a:t> want computers to be intelligent, they will have to start learning like humans. They should start with very simple thinking skills, and build upon these towards increasing complexity. Only then can computers achieve the same incredible mental flexibility that humans have.</a:t>
            </a:r>
            <a:endParaRPr lang="en-US" dirty="0"/>
          </a:p>
        </p:txBody>
      </p:sp>
      <p:sp>
        <p:nvSpPr>
          <p:cNvPr id="4" name="Slide Number Placeholder 3"/>
          <p:cNvSpPr>
            <a:spLocks noGrp="1"/>
          </p:cNvSpPr>
          <p:nvPr>
            <p:ph type="sldNum" sz="quarter" idx="10"/>
          </p:nvPr>
        </p:nvSpPr>
        <p:spPr/>
        <p:txBody>
          <a:bodyPr/>
          <a:lstStyle/>
          <a:p>
            <a:fld id="{4E345FDA-EA35-1B4E-81E4-A452D9187F9B}" type="slidenum">
              <a:rPr lang="en-US" smtClean="0">
                <a:solidFill>
                  <a:prstClr val="black"/>
                </a:solidFill>
                <a:latin typeface="Calibri"/>
              </a:rPr>
              <a:pPr/>
              <a:t>9</a:t>
            </a:fld>
            <a:endParaRPr lang="en-US">
              <a:solidFill>
                <a:prstClr val="black"/>
              </a:solidFill>
              <a:latin typeface="Calibri"/>
            </a:endParaRPr>
          </a:p>
        </p:txBody>
      </p:sp>
    </p:spTree>
    <p:extLst>
      <p:ext uri="{BB962C8B-B14F-4D97-AF65-F5344CB8AC3E}">
        <p14:creationId xmlns:p14="http://schemas.microsoft.com/office/powerpoint/2010/main" val="867331500"/>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4"/>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9777" r="99162">
                        <a14:foregroundMark x1="42458" y1="3265" x2="44134" y2="8935"/>
                        <a14:foregroundMark x1="19274" y1="13402" x2="25978" y2="13746"/>
                        <a14:foregroundMark x1="43855" y1="15979" x2="50000" y2="18729"/>
                        <a14:foregroundMark x1="65363" y1="51031" x2="68715" y2="57216"/>
                        <a14:foregroundMark x1="56983" y1="21993" x2="51397" y2="24399"/>
                        <a14:foregroundMark x1="27933" y1="28007" x2="25419" y2="30584"/>
                      </a14:backgroundRemoval>
                    </a14:imgEffect>
                  </a14:imgLayer>
                </a14:imgProps>
              </a:ext>
            </a:extLst>
          </a:blip>
          <a:srcRect/>
          <a:stretch>
            <a:fillRect/>
          </a:stretch>
        </p:blipFill>
        <p:spPr bwMode="auto">
          <a:xfrm>
            <a:off x="152408" y="304800"/>
            <a:ext cx="1922463" cy="3124200"/>
          </a:xfrm>
          <a:prstGeom prst="rect">
            <a:avLst/>
          </a:prstGeom>
          <a:noFill/>
          <a:ln w="9525">
            <a:noFill/>
            <a:miter lim="800000"/>
            <a:headEnd/>
            <a:tailEnd/>
          </a:ln>
        </p:spPr>
      </p:pic>
      <p:sp>
        <p:nvSpPr>
          <p:cNvPr id="388098" name="Rectangle 2"/>
          <p:cNvSpPr>
            <a:spLocks noGrp="1" noChangeArrowheads="1"/>
          </p:cNvSpPr>
          <p:nvPr>
            <p:ph type="ctrTitle"/>
          </p:nvPr>
        </p:nvSpPr>
        <p:spPr>
          <a:xfrm>
            <a:off x="2286000" y="1295400"/>
            <a:ext cx="6172200" cy="1828800"/>
          </a:xfrm>
        </p:spPr>
        <p:txBody>
          <a:bodyPr/>
          <a:lstStyle>
            <a:lvl1pPr>
              <a:defRPr/>
            </a:lvl1pPr>
          </a:lstStyle>
          <a:p>
            <a:r>
              <a:rPr lang="en-US"/>
              <a:t>Click to edit Master title style</a:t>
            </a:r>
          </a:p>
        </p:txBody>
      </p:sp>
      <p:sp>
        <p:nvSpPr>
          <p:cNvPr id="388099" name="Rectangle 3"/>
          <p:cNvSpPr>
            <a:spLocks noGrp="1" noChangeArrowheads="1"/>
          </p:cNvSpPr>
          <p:nvPr>
            <p:ph type="subTitle" idx="1"/>
          </p:nvPr>
        </p:nvSpPr>
        <p:spPr>
          <a:xfrm>
            <a:off x="685800" y="3581400"/>
            <a:ext cx="7772400" cy="1752600"/>
          </a:xfrm>
        </p:spPr>
        <p:txBody>
          <a:bodyPr/>
          <a:lstStyle>
            <a:lvl1pPr marL="0" indent="0">
              <a:buFont typeface="Monotype Sorts" charset="2"/>
              <a:buNone/>
              <a:defRPr/>
            </a:lvl1pPr>
          </a:lstStyle>
          <a:p>
            <a:r>
              <a:rPr lang="en-US"/>
              <a:t>Click to edit Master subtitle style</a:t>
            </a:r>
          </a:p>
        </p:txBody>
      </p:sp>
      <p:cxnSp>
        <p:nvCxnSpPr>
          <p:cNvPr id="13" name="Straight Connector 12"/>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4" name="TextBox 13"/>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5" name="Straight Connector 14"/>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6" name="TextBox 15"/>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7" name="Picture 16" descr="RUGR_logoNL_rood_PMS186.eps"/>
          <p:cNvPicPr>
            <a:picLocks noChangeAspect="1"/>
          </p:cNvPicPr>
          <p:nvPr/>
        </p:nvPicPr>
        <p:blipFill>
          <a:blip r:embed="rId4"/>
          <a:stretch>
            <a:fillRect/>
          </a:stretch>
        </p:blipFill>
        <p:spPr>
          <a:xfrm>
            <a:off x="228600" y="6288319"/>
            <a:ext cx="1752600" cy="417287"/>
          </a:xfrm>
          <a:prstGeom prst="rect">
            <a:avLst/>
          </a:prstGeom>
        </p:spPr>
      </p:pic>
      <p:cxnSp>
        <p:nvCxnSpPr>
          <p:cNvPr id="10" name="Straight Connector 9"/>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1" name="TextBox 10"/>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2" name="Straight Connector 11"/>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8" name="TextBox 17"/>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9" name="Picture 18" descr="RUGR_logoNL_rood_PMS186.eps"/>
          <p:cNvPicPr>
            <a:picLocks noChangeAspect="1"/>
          </p:cNvPicPr>
          <p:nvPr/>
        </p:nvPicPr>
        <p:blipFill>
          <a:blip r:embed="rId4"/>
          <a:stretch>
            <a:fillRect/>
          </a:stretch>
        </p:blipFill>
        <p:spPr>
          <a:xfrm>
            <a:off x="228600" y="6288319"/>
            <a:ext cx="1752600" cy="417287"/>
          </a:xfrm>
          <a:prstGeom prst="rect">
            <a:avLst/>
          </a:prstGeom>
        </p:spPr>
      </p:pic>
      <p:cxnSp>
        <p:nvCxnSpPr>
          <p:cNvPr id="20" name="Straight Connector 19"/>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1" name="TextBox 20"/>
          <p:cNvSpPr txBox="1"/>
          <p:nvPr/>
        </p:nvSpPr>
        <p:spPr>
          <a:xfrm>
            <a:off x="2362200" y="6324600"/>
            <a:ext cx="1371600" cy="369332"/>
          </a:xfrm>
          <a:prstGeom prst="rect">
            <a:avLst/>
          </a:prstGeom>
          <a:noFill/>
        </p:spPr>
        <p:txBody>
          <a:bodyPr wrap="square" rtlCol="0">
            <a:spAutoFit/>
          </a:bodyPr>
          <a:lstStyle/>
          <a:p>
            <a:r>
              <a:rPr lang="en-US" sz="900" b="1" noProof="0" dirty="0">
                <a:solidFill>
                  <a:srgbClr val="D90000"/>
                </a:solidFill>
                <a:latin typeface="Georgia"/>
                <a:cs typeface="Georgia"/>
              </a:rPr>
              <a:t>artificial</a:t>
            </a:r>
          </a:p>
          <a:p>
            <a:r>
              <a:rPr lang="en-US" sz="900" b="1" noProof="0" dirty="0">
                <a:solidFill>
                  <a:srgbClr val="D90000"/>
                </a:solidFill>
                <a:latin typeface="Georgia"/>
                <a:cs typeface="Georgia"/>
              </a:rPr>
              <a:t>intelligence</a:t>
            </a:r>
          </a:p>
        </p:txBody>
      </p:sp>
      <p:cxnSp>
        <p:nvCxnSpPr>
          <p:cNvPr id="22" name="Straight Connector 21"/>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3" name="TextBox 22"/>
          <p:cNvSpPr txBox="1"/>
          <p:nvPr/>
        </p:nvSpPr>
        <p:spPr>
          <a:xfrm>
            <a:off x="3581400" y="6324600"/>
            <a:ext cx="1371600" cy="369332"/>
          </a:xfrm>
          <a:prstGeom prst="rect">
            <a:avLst/>
          </a:prstGeom>
          <a:noFill/>
        </p:spPr>
        <p:txBody>
          <a:bodyPr wrap="square" rtlCol="0">
            <a:spAutoFit/>
          </a:bodyPr>
          <a:lstStyle/>
          <a:p>
            <a:r>
              <a:rPr lang="en-US" sz="900" b="1" noProof="0" dirty="0">
                <a:solidFill>
                  <a:srgbClr val="D90000"/>
                </a:solidFill>
                <a:latin typeface="Georgia"/>
                <a:cs typeface="Georgia"/>
              </a:rPr>
              <a:t>cognitive</a:t>
            </a:r>
          </a:p>
          <a:p>
            <a:r>
              <a:rPr lang="en-US" sz="900" b="1" noProof="0" dirty="0">
                <a:solidFill>
                  <a:srgbClr val="D90000"/>
                </a:solidFill>
                <a:latin typeface="Georgia"/>
                <a:cs typeface="Georgia"/>
              </a:rPr>
              <a:t>modeling</a:t>
            </a:r>
          </a:p>
        </p:txBody>
      </p:sp>
      <p:pic>
        <p:nvPicPr>
          <p:cNvPr id="24" name="Picture 23" descr="RUGR_logoNL_rood_PMS186.eps"/>
          <p:cNvPicPr>
            <a:picLocks noChangeAspect="1"/>
          </p:cNvPicPr>
          <p:nvPr/>
        </p:nvPicPr>
        <p:blipFill>
          <a:blip r:embed="rId4"/>
          <a:stretch>
            <a:fillRect/>
          </a:stretch>
        </p:blipFill>
        <p:spPr>
          <a:xfrm>
            <a:off x="228600" y="6288319"/>
            <a:ext cx="1752600" cy="417287"/>
          </a:xfrm>
          <a:prstGeom prst="rect">
            <a:avLst/>
          </a:prstGeom>
        </p:spPr>
      </p:pic>
    </p:spTree>
    <p:extLst>
      <p:ext uri="{BB962C8B-B14F-4D97-AF65-F5344CB8AC3E}">
        <p14:creationId xmlns:p14="http://schemas.microsoft.com/office/powerpoint/2010/main" val="2820747754"/>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81475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457200"/>
            <a:ext cx="2057400" cy="5638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457200"/>
            <a:ext cx="60198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10368595"/>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pPr lvl="0"/>
            <a:r>
              <a:rPr lang="en-US" noProof="0"/>
              <a:t>Click icon to add table</a:t>
            </a:r>
          </a:p>
        </p:txBody>
      </p:sp>
    </p:spTree>
    <p:extLst>
      <p:ext uri="{BB962C8B-B14F-4D97-AF65-F5344CB8AC3E}">
        <p14:creationId xmlns:p14="http://schemas.microsoft.com/office/powerpoint/2010/main" val="2299858035"/>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385871780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88098" name="Rectangle 2"/>
          <p:cNvSpPr>
            <a:spLocks noGrp="1" noChangeArrowheads="1"/>
          </p:cNvSpPr>
          <p:nvPr>
            <p:ph type="ctrTitle"/>
          </p:nvPr>
        </p:nvSpPr>
        <p:spPr>
          <a:xfrm>
            <a:off x="2286000" y="1295400"/>
            <a:ext cx="6172200" cy="1828800"/>
          </a:xfrm>
        </p:spPr>
        <p:txBody>
          <a:bodyPr/>
          <a:lstStyle>
            <a:lvl1pPr>
              <a:defRPr/>
            </a:lvl1pPr>
          </a:lstStyle>
          <a:p>
            <a:r>
              <a:rPr lang="en-US"/>
              <a:t>Click to edit Master title style</a:t>
            </a:r>
          </a:p>
        </p:txBody>
      </p:sp>
      <p:sp>
        <p:nvSpPr>
          <p:cNvPr id="388099" name="Rectangle 3"/>
          <p:cNvSpPr>
            <a:spLocks noGrp="1" noChangeArrowheads="1"/>
          </p:cNvSpPr>
          <p:nvPr>
            <p:ph type="subTitle" idx="1"/>
          </p:nvPr>
        </p:nvSpPr>
        <p:spPr>
          <a:xfrm>
            <a:off x="685800" y="3581400"/>
            <a:ext cx="7772400" cy="1752600"/>
          </a:xfrm>
        </p:spPr>
        <p:txBody>
          <a:bodyPr/>
          <a:lstStyle>
            <a:lvl1pPr marL="0" indent="0">
              <a:buFont typeface="Monotype Sorts" charset="2"/>
              <a:buNone/>
              <a:defRPr/>
            </a:lvl1pPr>
          </a:lstStyle>
          <a:p>
            <a:r>
              <a:rPr lang="en-US"/>
              <a:t>Click to edit Master subtitle style</a:t>
            </a:r>
          </a:p>
        </p:txBody>
      </p:sp>
      <p:pic>
        <p:nvPicPr>
          <p:cNvPr id="25" name="Picture 4"/>
          <p:cNvPicPr>
            <a:picLocks noChangeAspect="1" noChangeArrowheads="1"/>
          </p:cNvPicPr>
          <p:nvPr userDrawn="1"/>
        </p:nvPicPr>
        <p:blipFill>
          <a:blip r:embed="rId2">
            <a:extLst>
              <a:ext uri="{BEBA8EAE-BF5A-486C-A8C5-ECC9F3942E4B}">
                <a14:imgProps xmlns:a14="http://schemas.microsoft.com/office/drawing/2010/main">
                  <a14:imgLayer r:embed="rId3">
                    <a14:imgEffect>
                      <a14:backgroundRemoval t="0" b="100000" l="9777" r="99162">
                        <a14:foregroundMark x1="42458" y1="3265" x2="44134" y2="8935"/>
                        <a14:foregroundMark x1="19274" y1="13402" x2="25978" y2="13746"/>
                        <a14:foregroundMark x1="43855" y1="15979" x2="50000" y2="18729"/>
                        <a14:foregroundMark x1="65363" y1="51031" x2="68715" y2="57216"/>
                        <a14:foregroundMark x1="56983" y1="21993" x2="51397" y2="24399"/>
                        <a14:foregroundMark x1="27933" y1="28007" x2="25419" y2="30584"/>
                      </a14:backgroundRemoval>
                    </a14:imgEffect>
                  </a14:imgLayer>
                </a14:imgProps>
              </a:ext>
            </a:extLst>
          </a:blip>
          <a:srcRect/>
          <a:stretch>
            <a:fillRect/>
          </a:stretch>
        </p:blipFill>
        <p:spPr bwMode="auto">
          <a:xfrm>
            <a:off x="435890" y="233018"/>
            <a:ext cx="1545310" cy="3348383"/>
          </a:xfrm>
          <a:prstGeom prst="rect">
            <a:avLst/>
          </a:prstGeom>
          <a:noFill/>
          <a:ln w="9525">
            <a:noFill/>
            <a:miter lim="800000"/>
            <a:headEnd/>
            <a:tailEnd/>
          </a:ln>
        </p:spPr>
      </p:pic>
      <p:cxnSp>
        <p:nvCxnSpPr>
          <p:cNvPr id="26" name="Straight Connector 25"/>
          <p:cNvCxnSpPr/>
          <p:nvPr userDrawn="1"/>
        </p:nvCxnSpPr>
        <p:spPr bwMode="auto">
          <a:xfrm rot="5400000" flipH="1" flipV="1">
            <a:off x="20066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7" name="TextBox 26"/>
          <p:cNvSpPr txBox="1"/>
          <p:nvPr userDrawn="1"/>
        </p:nvSpPr>
        <p:spPr>
          <a:xfrm>
            <a:off x="24003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28" name="Straight Connector 27"/>
          <p:cNvCxnSpPr/>
          <p:nvPr userDrawn="1"/>
        </p:nvCxnSpPr>
        <p:spPr bwMode="auto">
          <a:xfrm rot="5400000" flipH="1" flipV="1">
            <a:off x="32258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9" name="TextBox 28"/>
          <p:cNvSpPr txBox="1"/>
          <p:nvPr userDrawn="1"/>
        </p:nvSpPr>
        <p:spPr>
          <a:xfrm>
            <a:off x="36195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30" name="Picture 29" descr="RUGR_logoNL_rood_PMS186.eps"/>
          <p:cNvPicPr>
            <a:picLocks noChangeAspect="1"/>
          </p:cNvPicPr>
          <p:nvPr userDrawn="1"/>
        </p:nvPicPr>
        <p:blipFill>
          <a:blip r:embed="rId4"/>
          <a:stretch>
            <a:fillRect/>
          </a:stretch>
        </p:blipFill>
        <p:spPr>
          <a:xfrm>
            <a:off x="266700" y="6096000"/>
            <a:ext cx="1752600" cy="556381"/>
          </a:xfrm>
          <a:prstGeom prst="rect">
            <a:avLst/>
          </a:prstGeom>
        </p:spPr>
      </p:pic>
    </p:spTree>
    <p:extLst>
      <p:ext uri="{BB962C8B-B14F-4D97-AF65-F5344CB8AC3E}">
        <p14:creationId xmlns:p14="http://schemas.microsoft.com/office/powerpoint/2010/main" val="2115969134"/>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59673644"/>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168002544"/>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4586568"/>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7134214"/>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9155961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4342595"/>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127199"/>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1027092"/>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8372311"/>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5701874"/>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457200"/>
            <a:ext cx="2057400" cy="5638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457200"/>
            <a:ext cx="60198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3349308"/>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pPr lvl="0"/>
            <a:r>
              <a:rPr lang="en-US" noProof="0"/>
              <a:t>Click icon to add table</a:t>
            </a:r>
          </a:p>
        </p:txBody>
      </p:sp>
    </p:spTree>
    <p:extLst>
      <p:ext uri="{BB962C8B-B14F-4D97-AF65-F5344CB8AC3E}">
        <p14:creationId xmlns:p14="http://schemas.microsoft.com/office/powerpoint/2010/main" val="2859428733"/>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232178059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67965089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112939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3"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3"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060896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0377144"/>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58546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8" y="273049"/>
            <a:ext cx="3008313" cy="1162051"/>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8" y="1435104"/>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557302762"/>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42"/>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71580137"/>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6" Type="http://schemas.openxmlformats.org/officeDocument/2006/relationships/image" Target="../media/image1.emf"/><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2.jpe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EFDFD"/>
        </a:solidFill>
        <a:effectLst/>
      </p:bgPr>
    </p:bg>
    <p:spTree>
      <p:nvGrpSpPr>
        <p:cNvPr id="1" name=""/>
        <p:cNvGrpSpPr/>
        <p:nvPr/>
      </p:nvGrpSpPr>
      <p:grpSpPr>
        <a:xfrm>
          <a:off x="0" y="0"/>
          <a:ext cx="0" cy="0"/>
          <a:chOff x="0" y="0"/>
          <a:chExt cx="0" cy="0"/>
        </a:xfrm>
      </p:grpSpPr>
      <p:sp>
        <p:nvSpPr>
          <p:cNvPr id="387074" name="Rectangle 2"/>
          <p:cNvSpPr>
            <a:spLocks noGrp="1" noChangeArrowheads="1"/>
          </p:cNvSpPr>
          <p:nvPr>
            <p:ph type="title"/>
          </p:nvPr>
        </p:nvSpPr>
        <p:spPr bwMode="auto">
          <a:xfrm>
            <a:off x="1143000" y="4572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noProof="0"/>
              <a:t>Click to edit Master title style</a:t>
            </a:r>
            <a:endParaRPr lang="en-US" noProof="0" dirty="0"/>
          </a:p>
        </p:txBody>
      </p:sp>
      <p:sp>
        <p:nvSpPr>
          <p:cNvPr id="387075"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87076" name="Rectangle 4"/>
          <p:cNvSpPr>
            <a:spLocks noChangeArrowheads="1"/>
          </p:cNvSpPr>
          <p:nvPr/>
        </p:nvSpPr>
        <p:spPr bwMode="gray">
          <a:xfrm>
            <a:off x="3" y="1638305"/>
            <a:ext cx="3343275" cy="122239"/>
          </a:xfrm>
          <a:prstGeom prst="rect">
            <a:avLst/>
          </a:prstGeom>
          <a:solidFill>
            <a:srgbClr val="FF0000"/>
          </a:solidFill>
          <a:ln w="9525">
            <a:noFill/>
            <a:miter lim="800000"/>
            <a:headEnd/>
            <a:tailEnd/>
          </a:ln>
        </p:spPr>
        <p:txBody>
          <a:bodyPr wrap="none" anchor="ctr">
            <a:prstTxWarp prst="textNoShape">
              <a:avLst/>
            </a:prstTxWarp>
          </a:bodyPr>
          <a:lstStyle/>
          <a:p>
            <a:pPr defTabSz="914400" eaLnBrk="0" fontAlgn="base" hangingPunct="0">
              <a:spcBef>
                <a:spcPct val="0"/>
              </a:spcBef>
              <a:spcAft>
                <a:spcPct val="0"/>
              </a:spcAft>
              <a:defRPr/>
            </a:pPr>
            <a:endParaRPr lang="en-US" sz="2400">
              <a:solidFill>
                <a:srgbClr val="000000"/>
              </a:solidFill>
              <a:latin typeface="Arial" pitchFamily="-109" charset="0"/>
              <a:ea typeface="ＭＳ Ｐゴシック" pitchFamily="-109" charset="-128"/>
              <a:cs typeface="ＭＳ Ｐゴシック" pitchFamily="-109" charset="-128"/>
            </a:endParaRPr>
          </a:p>
        </p:txBody>
      </p:sp>
      <p:cxnSp>
        <p:nvCxnSpPr>
          <p:cNvPr id="15" name="Straight Connector 14"/>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6" name="TextBox 15"/>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7" name="Straight Connector 16"/>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8" name="TextBox 17"/>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3" name="Picture 12" descr="RUGR_logoNL_rood_PMS186.eps"/>
          <p:cNvPicPr>
            <a:picLocks noChangeAspect="1"/>
          </p:cNvPicPr>
          <p:nvPr/>
        </p:nvPicPr>
        <p:blipFill>
          <a:blip r:embed="rId15"/>
          <a:stretch>
            <a:fillRect/>
          </a:stretch>
        </p:blipFill>
        <p:spPr>
          <a:xfrm>
            <a:off x="228600" y="6288319"/>
            <a:ext cx="1752600" cy="417287"/>
          </a:xfrm>
          <a:prstGeom prst="rect">
            <a:avLst/>
          </a:prstGeom>
        </p:spPr>
      </p:pic>
      <p:pic>
        <p:nvPicPr>
          <p:cNvPr id="14" name="Picture 13" descr="CoverSmall.jpg"/>
          <p:cNvPicPr>
            <a:picLocks noChangeAspect="1"/>
          </p:cNvPicPr>
          <p:nvPr/>
        </p:nvPicPr>
        <p:blipFill>
          <a:blip r:embed="rId16"/>
          <a:stretch>
            <a:fillRect/>
          </a:stretch>
        </p:blipFill>
        <p:spPr>
          <a:xfrm>
            <a:off x="46557" y="381000"/>
            <a:ext cx="1020251" cy="1219200"/>
          </a:xfrm>
          <a:prstGeom prst="rect">
            <a:avLst/>
          </a:prstGeom>
        </p:spPr>
      </p:pic>
    </p:spTree>
    <p:extLst>
      <p:ext uri="{BB962C8B-B14F-4D97-AF65-F5344CB8AC3E}">
        <p14:creationId xmlns:p14="http://schemas.microsoft.com/office/powerpoint/2010/main" val="2907457274"/>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transition/>
  <p:txStyles>
    <p:titleStyle>
      <a:lvl1pPr algn="l" rtl="0" eaLnBrk="1" fontAlgn="base" hangingPunct="1">
        <a:spcBef>
          <a:spcPct val="0"/>
        </a:spcBef>
        <a:spcAft>
          <a:spcPct val="0"/>
        </a:spcAft>
        <a:defRPr kumimoji="1" sz="3600">
          <a:solidFill>
            <a:schemeClr val="tx2"/>
          </a:solidFill>
          <a:effectLst/>
          <a:latin typeface="Helvetica Neue Medium"/>
          <a:ea typeface="ＭＳ Ｐゴシック" charset="-128"/>
          <a:cs typeface="ＭＳ Ｐゴシック" charset="-128"/>
        </a:defRPr>
      </a:lvl1pPr>
      <a:lvl2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2pPr>
      <a:lvl3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3pPr>
      <a:lvl4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4pPr>
      <a:lvl5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5pPr>
      <a:lvl6pPr marL="4572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6pPr>
      <a:lvl7pPr marL="9144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7pPr>
      <a:lvl8pPr marL="13716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8pPr>
      <a:lvl9pPr marL="18288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9pPr>
    </p:titleStyle>
    <p:bodyStyle>
      <a:lvl1pPr marL="342900" indent="-342900" algn="l" rtl="0" eaLnBrk="1" fontAlgn="base" hangingPunct="1">
        <a:spcBef>
          <a:spcPct val="20000"/>
        </a:spcBef>
        <a:spcAft>
          <a:spcPct val="0"/>
        </a:spcAft>
        <a:buClr>
          <a:srgbClr val="FF0000"/>
        </a:buClr>
        <a:buSzPct val="60000"/>
        <a:buFont typeface="Monotype Sorts" charset="2"/>
        <a:buChar char="n"/>
        <a:defRPr kumimoji="1" sz="3200">
          <a:solidFill>
            <a:schemeClr val="tx1"/>
          </a:solidFill>
          <a:effectLst/>
          <a:latin typeface="Helvetica Neue Light"/>
          <a:ea typeface="ＭＳ Ｐゴシック" charset="-128"/>
          <a:cs typeface="ＭＳ Ｐゴシック" charset="-128"/>
        </a:defRPr>
      </a:lvl1pPr>
      <a:lvl2pPr marL="739775" indent="-282575" algn="l" rtl="0" eaLnBrk="1" fontAlgn="base" hangingPunct="1">
        <a:spcBef>
          <a:spcPct val="20000"/>
        </a:spcBef>
        <a:spcAft>
          <a:spcPct val="0"/>
        </a:spcAft>
        <a:buClr>
          <a:srgbClr val="FF0000"/>
        </a:buClr>
        <a:buFont typeface="Arial"/>
        <a:buChar char="•"/>
        <a:defRPr kumimoji="1" sz="2800">
          <a:solidFill>
            <a:schemeClr val="tx1"/>
          </a:solidFill>
          <a:effectLst/>
          <a:latin typeface="Helvetica Neue Light"/>
          <a:ea typeface="ＭＳ Ｐゴシック" charset="-128"/>
        </a:defRPr>
      </a:lvl2pPr>
      <a:lvl3pPr marL="1143000" indent="-228600" algn="l" rtl="0" eaLnBrk="1" fontAlgn="base" hangingPunct="1">
        <a:spcBef>
          <a:spcPct val="20000"/>
        </a:spcBef>
        <a:spcAft>
          <a:spcPct val="0"/>
        </a:spcAft>
        <a:buClr>
          <a:srgbClr val="FF0000"/>
        </a:buClr>
        <a:buSzPct val="100000"/>
        <a:buFont typeface="Wingdings" charset="2"/>
        <a:buChar char="§"/>
        <a:defRPr kumimoji="1" sz="2400">
          <a:solidFill>
            <a:schemeClr val="tx1"/>
          </a:solidFill>
          <a:effectLst/>
          <a:latin typeface="Helvetica Neue Light"/>
          <a:ea typeface="ＭＳ Ｐゴシック" charset="-128"/>
        </a:defRPr>
      </a:lvl3pPr>
      <a:lvl4pPr marL="1600200" indent="-228600" algn="l" rtl="0" eaLnBrk="1" fontAlgn="base" hangingPunct="1">
        <a:spcBef>
          <a:spcPct val="20000"/>
        </a:spcBef>
        <a:spcAft>
          <a:spcPct val="0"/>
        </a:spcAft>
        <a:buChar char="–"/>
        <a:defRPr kumimoji="1" sz="2000">
          <a:solidFill>
            <a:schemeClr val="tx1"/>
          </a:solidFill>
          <a:effectLst/>
          <a:latin typeface="Helvetica Neue Light"/>
          <a:ea typeface="ＭＳ Ｐゴシック" charset="-128"/>
        </a:defRPr>
      </a:lvl4pPr>
      <a:lvl5pPr marL="20574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latin typeface="Helvetica Neue Light"/>
          <a:ea typeface="ＭＳ Ｐゴシック" charset="-128"/>
        </a:defRPr>
      </a:lvl5pPr>
      <a:lvl6pPr marL="25146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6pPr>
      <a:lvl7pPr marL="29718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7pPr>
      <a:lvl8pPr marL="34290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8pPr>
      <a:lvl9pPr marL="38862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EFDFD"/>
        </a:solidFill>
        <a:effectLst/>
      </p:bgPr>
    </p:bg>
    <p:spTree>
      <p:nvGrpSpPr>
        <p:cNvPr id="1" name=""/>
        <p:cNvGrpSpPr/>
        <p:nvPr/>
      </p:nvGrpSpPr>
      <p:grpSpPr>
        <a:xfrm>
          <a:off x="0" y="0"/>
          <a:ext cx="0" cy="0"/>
          <a:chOff x="0" y="0"/>
          <a:chExt cx="0" cy="0"/>
        </a:xfrm>
      </p:grpSpPr>
      <p:sp>
        <p:nvSpPr>
          <p:cNvPr id="387074" name="Rectangle 2"/>
          <p:cNvSpPr>
            <a:spLocks noGrp="1" noChangeArrowheads="1"/>
          </p:cNvSpPr>
          <p:nvPr>
            <p:ph type="title"/>
          </p:nvPr>
        </p:nvSpPr>
        <p:spPr bwMode="auto">
          <a:xfrm>
            <a:off x="1143000" y="4572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noProof="0"/>
              <a:t>Click to edit Master title style</a:t>
            </a:r>
            <a:endParaRPr lang="en-US" noProof="0" dirty="0"/>
          </a:p>
        </p:txBody>
      </p:sp>
      <p:sp>
        <p:nvSpPr>
          <p:cNvPr id="387075"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87076" name="Rectangle 4"/>
          <p:cNvSpPr>
            <a:spLocks noChangeArrowheads="1"/>
          </p:cNvSpPr>
          <p:nvPr/>
        </p:nvSpPr>
        <p:spPr bwMode="gray">
          <a:xfrm>
            <a:off x="2" y="1638301"/>
            <a:ext cx="3343275" cy="122239"/>
          </a:xfrm>
          <a:prstGeom prst="rect">
            <a:avLst/>
          </a:prstGeom>
          <a:solidFill>
            <a:srgbClr val="FF0000"/>
          </a:solidFill>
          <a:ln w="9525">
            <a:noFill/>
            <a:miter lim="800000"/>
            <a:headEnd/>
            <a:tailEnd/>
          </a:ln>
        </p:spPr>
        <p:txBody>
          <a:bodyPr wrap="none" anchor="ctr">
            <a:prstTxWarp prst="textNoShape">
              <a:avLst/>
            </a:prstTxWarp>
          </a:bodyPr>
          <a:lstStyle/>
          <a:p>
            <a:pPr defTabSz="914400" eaLnBrk="0" fontAlgn="base" hangingPunct="0">
              <a:spcBef>
                <a:spcPct val="0"/>
              </a:spcBef>
              <a:spcAft>
                <a:spcPct val="0"/>
              </a:spcAft>
              <a:defRPr/>
            </a:pPr>
            <a:endParaRPr lang="en-US" sz="2400">
              <a:solidFill>
                <a:srgbClr val="000000"/>
              </a:solidFill>
              <a:latin typeface="Arial" pitchFamily="-109" charset="0"/>
              <a:ea typeface="ＭＳ Ｐゴシック" pitchFamily="-109" charset="-128"/>
              <a:cs typeface="ＭＳ Ｐゴシック" pitchFamily="-109" charset="-128"/>
            </a:endParaRPr>
          </a:p>
        </p:txBody>
      </p:sp>
      <p:pic>
        <p:nvPicPr>
          <p:cNvPr id="11" name="Picture 10" descr="CoverSmall.jpg"/>
          <p:cNvPicPr>
            <a:picLocks noChangeAspect="1"/>
          </p:cNvPicPr>
          <p:nvPr userDrawn="1"/>
        </p:nvPicPr>
        <p:blipFill>
          <a:blip r:embed="rId15"/>
          <a:stretch>
            <a:fillRect/>
          </a:stretch>
        </p:blipFill>
        <p:spPr>
          <a:xfrm>
            <a:off x="228601" y="395197"/>
            <a:ext cx="756279" cy="1205004"/>
          </a:xfrm>
          <a:prstGeom prst="rect">
            <a:avLst/>
          </a:prstGeom>
        </p:spPr>
      </p:pic>
      <p:cxnSp>
        <p:nvCxnSpPr>
          <p:cNvPr id="12" name="Straight Connector 11"/>
          <p:cNvCxnSpPr/>
          <p:nvPr userDrawn="1"/>
        </p:nvCxnSpPr>
        <p:spPr bwMode="auto">
          <a:xfrm rot="5400000" flipH="1" flipV="1">
            <a:off x="20066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9" name="TextBox 18"/>
          <p:cNvSpPr txBox="1"/>
          <p:nvPr userDrawn="1"/>
        </p:nvSpPr>
        <p:spPr>
          <a:xfrm>
            <a:off x="24003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20" name="Straight Connector 19"/>
          <p:cNvCxnSpPr/>
          <p:nvPr userDrawn="1"/>
        </p:nvCxnSpPr>
        <p:spPr bwMode="auto">
          <a:xfrm rot="5400000" flipH="1" flipV="1">
            <a:off x="32258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1" name="TextBox 20"/>
          <p:cNvSpPr txBox="1"/>
          <p:nvPr userDrawn="1"/>
        </p:nvSpPr>
        <p:spPr>
          <a:xfrm>
            <a:off x="36195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22" name="Picture 21" descr="RUGR_logoNL_rood_PMS186.eps"/>
          <p:cNvPicPr>
            <a:picLocks noChangeAspect="1"/>
          </p:cNvPicPr>
          <p:nvPr userDrawn="1"/>
        </p:nvPicPr>
        <p:blipFill>
          <a:blip r:embed="rId16"/>
          <a:stretch>
            <a:fillRect/>
          </a:stretch>
        </p:blipFill>
        <p:spPr>
          <a:xfrm>
            <a:off x="266700" y="6096000"/>
            <a:ext cx="1752600" cy="556381"/>
          </a:xfrm>
          <a:prstGeom prst="rect">
            <a:avLst/>
          </a:prstGeom>
        </p:spPr>
      </p:pic>
    </p:spTree>
    <p:extLst>
      <p:ext uri="{BB962C8B-B14F-4D97-AF65-F5344CB8AC3E}">
        <p14:creationId xmlns:p14="http://schemas.microsoft.com/office/powerpoint/2010/main" val="1866787941"/>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transition/>
  <p:txStyles>
    <p:titleStyle>
      <a:lvl1pPr algn="l" rtl="0" eaLnBrk="1" fontAlgn="base" hangingPunct="1">
        <a:spcBef>
          <a:spcPct val="0"/>
        </a:spcBef>
        <a:spcAft>
          <a:spcPct val="0"/>
        </a:spcAft>
        <a:defRPr kumimoji="1" sz="3600">
          <a:solidFill>
            <a:schemeClr val="tx2"/>
          </a:solidFill>
          <a:effectLst/>
          <a:latin typeface="Helvetica Neue Medium"/>
          <a:ea typeface="ＭＳ Ｐゴシック" charset="-128"/>
          <a:cs typeface="ＭＳ Ｐゴシック" charset="-128"/>
        </a:defRPr>
      </a:lvl1pPr>
      <a:lvl2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2pPr>
      <a:lvl3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3pPr>
      <a:lvl4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4pPr>
      <a:lvl5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5pPr>
      <a:lvl6pPr marL="4572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6pPr>
      <a:lvl7pPr marL="9144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7pPr>
      <a:lvl8pPr marL="13716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8pPr>
      <a:lvl9pPr marL="18288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9pPr>
    </p:titleStyle>
    <p:bodyStyle>
      <a:lvl1pPr marL="342900" indent="-342900" algn="l" rtl="0" eaLnBrk="1" fontAlgn="base" hangingPunct="1">
        <a:spcBef>
          <a:spcPct val="20000"/>
        </a:spcBef>
        <a:spcAft>
          <a:spcPct val="0"/>
        </a:spcAft>
        <a:buClr>
          <a:srgbClr val="FF0000"/>
        </a:buClr>
        <a:buSzPct val="60000"/>
        <a:buFont typeface="Monotype Sorts" charset="2"/>
        <a:buChar char="n"/>
        <a:defRPr kumimoji="1" sz="3200">
          <a:solidFill>
            <a:schemeClr val="tx1"/>
          </a:solidFill>
          <a:effectLst/>
          <a:latin typeface="Helvetica Neue Light"/>
          <a:ea typeface="ＭＳ Ｐゴシック" charset="-128"/>
          <a:cs typeface="ＭＳ Ｐゴシック" charset="-128"/>
        </a:defRPr>
      </a:lvl1pPr>
      <a:lvl2pPr marL="739775" indent="-282575" algn="l" rtl="0" eaLnBrk="1" fontAlgn="base" hangingPunct="1">
        <a:spcBef>
          <a:spcPct val="20000"/>
        </a:spcBef>
        <a:spcAft>
          <a:spcPct val="0"/>
        </a:spcAft>
        <a:buClr>
          <a:srgbClr val="FF0000"/>
        </a:buClr>
        <a:buFont typeface="Arial"/>
        <a:buChar char="•"/>
        <a:defRPr kumimoji="1" sz="2800">
          <a:solidFill>
            <a:schemeClr val="tx1"/>
          </a:solidFill>
          <a:effectLst/>
          <a:latin typeface="Helvetica Neue Light"/>
          <a:ea typeface="ＭＳ Ｐゴシック" charset="-128"/>
        </a:defRPr>
      </a:lvl2pPr>
      <a:lvl3pPr marL="1143000" indent="-228600" algn="l" rtl="0" eaLnBrk="1" fontAlgn="base" hangingPunct="1">
        <a:spcBef>
          <a:spcPct val="20000"/>
        </a:spcBef>
        <a:spcAft>
          <a:spcPct val="0"/>
        </a:spcAft>
        <a:buClr>
          <a:srgbClr val="FF0000"/>
        </a:buClr>
        <a:buSzPct val="100000"/>
        <a:buFont typeface="Wingdings" charset="2"/>
        <a:buChar char="§"/>
        <a:defRPr kumimoji="1" sz="2400">
          <a:solidFill>
            <a:schemeClr val="tx1"/>
          </a:solidFill>
          <a:effectLst/>
          <a:latin typeface="Helvetica Neue Light"/>
          <a:ea typeface="ＭＳ Ｐゴシック" charset="-128"/>
        </a:defRPr>
      </a:lvl3pPr>
      <a:lvl4pPr marL="1600200" indent="-228600" algn="l" rtl="0" eaLnBrk="1" fontAlgn="base" hangingPunct="1">
        <a:spcBef>
          <a:spcPct val="20000"/>
        </a:spcBef>
        <a:spcAft>
          <a:spcPct val="0"/>
        </a:spcAft>
        <a:buChar char="–"/>
        <a:defRPr kumimoji="1" sz="2000">
          <a:solidFill>
            <a:schemeClr val="tx1"/>
          </a:solidFill>
          <a:effectLst/>
          <a:latin typeface="Helvetica Neue Light"/>
          <a:ea typeface="ＭＳ Ｐゴシック" charset="-128"/>
        </a:defRPr>
      </a:lvl4pPr>
      <a:lvl5pPr marL="20574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latin typeface="Helvetica Neue Light"/>
          <a:ea typeface="ＭＳ Ｐゴシック" charset="-128"/>
        </a:defRPr>
      </a:lvl5pPr>
      <a:lvl6pPr marL="25146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6pPr>
      <a:lvl7pPr marL="29718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7pPr>
      <a:lvl8pPr marL="34290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8pPr>
      <a:lvl9pPr marL="38862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 Id="rId5" Type="http://schemas.openxmlformats.org/officeDocument/2006/relationships/image" Target="../media/image25.emf"/><Relationship Id="rId4" Type="http://schemas.openxmlformats.org/officeDocument/2006/relationships/image" Target="../media/image24.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6.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PRIMs tutorial</a:t>
            </a:r>
            <a:br>
              <a:rPr lang="en-US" dirty="0"/>
            </a:br>
            <a:r>
              <a:rPr lang="en-US" dirty="0"/>
              <a:t>Unit 1 (second lecture)</a:t>
            </a:r>
          </a:p>
        </p:txBody>
      </p:sp>
      <p:sp>
        <p:nvSpPr>
          <p:cNvPr id="3" name="Subtitle 2"/>
          <p:cNvSpPr>
            <a:spLocks noGrp="1"/>
          </p:cNvSpPr>
          <p:nvPr>
            <p:ph type="subTitle" idx="1"/>
          </p:nvPr>
        </p:nvSpPr>
        <p:spPr/>
        <p:txBody>
          <a:bodyPr/>
          <a:lstStyle/>
          <a:p>
            <a:r>
              <a:rPr lang="en-US" dirty="0"/>
              <a:t>Niels Taatgen</a:t>
            </a:r>
          </a:p>
        </p:txBody>
      </p:sp>
    </p:spTree>
    <p:extLst>
      <p:ext uri="{BB962C8B-B14F-4D97-AF65-F5344CB8AC3E}">
        <p14:creationId xmlns:p14="http://schemas.microsoft.com/office/powerpoint/2010/main" val="119698974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idea in PRIMs</a:t>
            </a:r>
          </a:p>
        </p:txBody>
      </p:sp>
      <p:sp>
        <p:nvSpPr>
          <p:cNvPr id="3" name="Content Placeholder 2"/>
          <p:cNvSpPr>
            <a:spLocks noGrp="1"/>
          </p:cNvSpPr>
          <p:nvPr>
            <p:ph idx="1"/>
          </p:nvPr>
        </p:nvSpPr>
        <p:spPr/>
        <p:txBody>
          <a:bodyPr/>
          <a:lstStyle/>
          <a:p>
            <a:pPr marL="0" indent="0" algn="ctr">
              <a:buNone/>
            </a:pPr>
            <a:endParaRPr lang="en-US" sz="4000" dirty="0"/>
          </a:p>
          <a:p>
            <a:pPr marL="0" indent="0" algn="ctr">
              <a:buNone/>
            </a:pPr>
            <a:r>
              <a:rPr lang="en-US" sz="4000" dirty="0"/>
              <a:t>General Strategies are a byproduct of learning specific skills</a:t>
            </a:r>
          </a:p>
        </p:txBody>
      </p:sp>
    </p:spTree>
    <p:extLst>
      <p:ext uri="{BB962C8B-B14F-4D97-AF65-F5344CB8AC3E}">
        <p14:creationId xmlns:p14="http://schemas.microsoft.com/office/powerpoint/2010/main" val="1563348177"/>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350324" y="2091209"/>
            <a:ext cx="8604830" cy="4642255"/>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660372744"/>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350324" y="4182413"/>
            <a:ext cx="8604830" cy="2551049"/>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3" name="Rectangle 2"/>
          <p:cNvSpPr/>
          <p:nvPr/>
        </p:nvSpPr>
        <p:spPr bwMode="auto">
          <a:xfrm>
            <a:off x="5222015" y="2124051"/>
            <a:ext cx="3469536" cy="1412384"/>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1988715729"/>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487176" y="5091157"/>
            <a:ext cx="8347561" cy="1558823"/>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3" name="Rectangle 2"/>
          <p:cNvSpPr/>
          <p:nvPr/>
        </p:nvSpPr>
        <p:spPr bwMode="auto">
          <a:xfrm>
            <a:off x="5714660" y="4872176"/>
            <a:ext cx="481695" cy="437949"/>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199950696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Tree>
    <p:extLst>
      <p:ext uri="{BB962C8B-B14F-4D97-AF65-F5344CB8AC3E}">
        <p14:creationId xmlns:p14="http://schemas.microsoft.com/office/powerpoint/2010/main" val="390694296"/>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8" y="1139824"/>
            <a:ext cx="2555875" cy="5654675"/>
          </a:xfrm>
        </p:spPr>
        <p:txBody>
          <a:bodyPr>
            <a:normAutofit/>
          </a:bodyPr>
          <a:lstStyle/>
          <a:p>
            <a:r>
              <a:rPr lang="en-US" dirty="0"/>
              <a:t>Long term goal:</a:t>
            </a:r>
            <a:br>
              <a:rPr lang="en-US" dirty="0"/>
            </a:br>
            <a:r>
              <a:rPr lang="en-US" dirty="0"/>
              <a:t>Expand PRIMs into a theory of life-long learning</a:t>
            </a:r>
          </a:p>
        </p:txBody>
      </p:sp>
      <p:pic>
        <p:nvPicPr>
          <p:cNvPr id="4" name="Picture 3" descr="transferGraphAllTasks.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3383" y="333375"/>
            <a:ext cx="6863787" cy="6858000"/>
          </a:xfrm>
          <a:prstGeom prst="rect">
            <a:avLst/>
          </a:prstGeom>
        </p:spPr>
      </p:pic>
    </p:spTree>
    <p:extLst>
      <p:ext uri="{BB962C8B-B14F-4D97-AF65-F5344CB8AC3E}">
        <p14:creationId xmlns:p14="http://schemas.microsoft.com/office/powerpoint/2010/main" val="1395066948"/>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Possible strategies that can be trained</a:t>
            </a:r>
          </a:p>
        </p:txBody>
      </p:sp>
      <p:sp>
        <p:nvSpPr>
          <p:cNvPr id="3" name="Content Placeholder 2"/>
          <p:cNvSpPr>
            <a:spLocks noGrp="1"/>
          </p:cNvSpPr>
          <p:nvPr>
            <p:ph idx="1"/>
          </p:nvPr>
        </p:nvSpPr>
        <p:spPr/>
        <p:txBody>
          <a:bodyPr/>
          <a:lstStyle/>
          <a:p>
            <a:r>
              <a:rPr lang="en-US" dirty="0"/>
              <a:t>How to handle task hierarchies and multitasking?</a:t>
            </a:r>
          </a:p>
          <a:p>
            <a:r>
              <a:rPr lang="en-US" dirty="0"/>
              <a:t>How to control working memory</a:t>
            </a:r>
          </a:p>
          <a:p>
            <a:pPr lvl="1"/>
            <a:r>
              <a:rPr lang="en-US" dirty="0"/>
              <a:t>Rehearsal is a learned strategy, not a brain mechanism</a:t>
            </a:r>
          </a:p>
          <a:p>
            <a:r>
              <a:rPr lang="en-US" dirty="0"/>
              <a:t>Make decisions while anticipating future consequences of that decision</a:t>
            </a:r>
          </a:p>
        </p:txBody>
      </p:sp>
    </p:spTree>
    <p:extLst>
      <p:ext uri="{BB962C8B-B14F-4D97-AF65-F5344CB8AC3E}">
        <p14:creationId xmlns:p14="http://schemas.microsoft.com/office/powerpoint/2010/main" val="4154849093"/>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Accomplishments of PRIMs</a:t>
            </a:r>
          </a:p>
        </p:txBody>
      </p:sp>
      <p:sp>
        <p:nvSpPr>
          <p:cNvPr id="3" name="Content Placeholder 2"/>
          <p:cNvSpPr>
            <a:spLocks noGrp="1"/>
          </p:cNvSpPr>
          <p:nvPr>
            <p:ph idx="1"/>
          </p:nvPr>
        </p:nvSpPr>
        <p:spPr/>
        <p:txBody>
          <a:bodyPr/>
          <a:lstStyle/>
          <a:p>
            <a:r>
              <a:rPr lang="en-US" dirty="0"/>
              <a:t>Transfer between text editors</a:t>
            </a:r>
          </a:p>
          <a:p>
            <a:r>
              <a:rPr lang="en-US" dirty="0"/>
              <a:t>Explanation for several brain training experiments (proactive control)</a:t>
            </a:r>
          </a:p>
          <a:p>
            <a:r>
              <a:rPr lang="en-US" dirty="0"/>
              <a:t>Explanation of why the attentional blink can be trained away</a:t>
            </a:r>
          </a:p>
          <a:p>
            <a:r>
              <a:rPr lang="en-US" dirty="0"/>
              <a:t>Models of distraction </a:t>
            </a:r>
          </a:p>
          <a:p>
            <a:r>
              <a:rPr lang="en-US" dirty="0"/>
              <a:t>Models of cognitive development</a:t>
            </a:r>
          </a:p>
        </p:txBody>
      </p:sp>
    </p:spTree>
    <p:extLst>
      <p:ext uri="{BB962C8B-B14F-4D97-AF65-F5344CB8AC3E}">
        <p14:creationId xmlns:p14="http://schemas.microsoft.com/office/powerpoint/2010/main" val="2544640371"/>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real example: editors </a:t>
            </a:r>
            <a:r>
              <a:rPr lang="en-US" dirty="0" err="1"/>
              <a:t>Singley</a:t>
            </a:r>
            <a:r>
              <a:rPr lang="en-US" dirty="0"/>
              <a:t> &amp; Anderson 1985</a:t>
            </a:r>
          </a:p>
        </p:txBody>
      </p:sp>
      <p:pic>
        <p:nvPicPr>
          <p:cNvPr id="4" name="Picture 3"/>
          <p:cNvPicPr>
            <a:picLocks noChangeAspect="1"/>
          </p:cNvPicPr>
          <p:nvPr/>
        </p:nvPicPr>
        <p:blipFill>
          <a:blip r:embed="rId2"/>
          <a:stretch>
            <a:fillRect/>
          </a:stretch>
        </p:blipFill>
        <p:spPr>
          <a:xfrm>
            <a:off x="5562600" y="2286000"/>
            <a:ext cx="3281784" cy="3962400"/>
          </a:xfrm>
          <a:prstGeom prst="rect">
            <a:avLst/>
          </a:prstGeom>
        </p:spPr>
      </p:pic>
      <p:pic>
        <p:nvPicPr>
          <p:cNvPr id="6" name="Picture 5"/>
          <p:cNvPicPr>
            <a:picLocks noChangeAspect="1"/>
          </p:cNvPicPr>
          <p:nvPr/>
        </p:nvPicPr>
        <p:blipFill>
          <a:blip r:embed="rId3"/>
          <a:stretch>
            <a:fillRect/>
          </a:stretch>
        </p:blipFill>
        <p:spPr>
          <a:xfrm>
            <a:off x="304808" y="2438400"/>
            <a:ext cx="5173579" cy="3276600"/>
          </a:xfrm>
          <a:prstGeom prst="rect">
            <a:avLst/>
          </a:prstGeom>
        </p:spPr>
      </p:pic>
    </p:spTree>
    <p:extLst>
      <p:ext uri="{BB962C8B-B14F-4D97-AF65-F5344CB8AC3E}">
        <p14:creationId xmlns:p14="http://schemas.microsoft.com/office/powerpoint/2010/main" val="18707371"/>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Their findings</a:t>
            </a:r>
          </a:p>
        </p:txBody>
      </p:sp>
      <p:sp>
        <p:nvSpPr>
          <p:cNvPr id="3" name="Content Placeholder 2"/>
          <p:cNvSpPr>
            <a:spLocks noGrp="1"/>
          </p:cNvSpPr>
          <p:nvPr>
            <p:ph idx="1"/>
          </p:nvPr>
        </p:nvSpPr>
        <p:spPr/>
        <p:txBody>
          <a:bodyPr/>
          <a:lstStyle/>
          <a:p>
            <a:r>
              <a:rPr lang="en-US" dirty="0"/>
              <a:t>Huge transfer between two line editors (ED and EDT)</a:t>
            </a:r>
          </a:p>
          <a:p>
            <a:r>
              <a:rPr lang="en-US" dirty="0"/>
              <a:t>Smaller, but still decent transfer from line editors to </a:t>
            </a:r>
            <a:r>
              <a:rPr lang="en-US" dirty="0" err="1"/>
              <a:t>Emacs</a:t>
            </a:r>
            <a:endParaRPr lang="en-US" dirty="0"/>
          </a:p>
          <a:p>
            <a:r>
              <a:rPr lang="en-US" dirty="0"/>
              <a:t>Their model: identical productions</a:t>
            </a:r>
          </a:p>
        </p:txBody>
      </p:sp>
    </p:spTree>
    <p:extLst>
      <p:ext uri="{BB962C8B-B14F-4D97-AF65-F5344CB8AC3E}">
        <p14:creationId xmlns:p14="http://schemas.microsoft.com/office/powerpoint/2010/main" val="43304932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183F1-B757-E844-9869-9CF7B791EF79}"/>
              </a:ext>
            </a:extLst>
          </p:cNvPr>
          <p:cNvSpPr>
            <a:spLocks noGrp="1"/>
          </p:cNvSpPr>
          <p:nvPr>
            <p:ph type="title"/>
          </p:nvPr>
        </p:nvSpPr>
        <p:spPr/>
        <p:txBody>
          <a:bodyPr/>
          <a:lstStyle/>
          <a:p>
            <a:r>
              <a:rPr lang="en-US" dirty="0"/>
              <a:t>Declarative Memory in PRIMs</a:t>
            </a:r>
          </a:p>
        </p:txBody>
      </p:sp>
      <p:sp>
        <p:nvSpPr>
          <p:cNvPr id="3" name="Content Placeholder 2">
            <a:extLst>
              <a:ext uri="{FF2B5EF4-FFF2-40B4-BE49-F238E27FC236}">
                <a16:creationId xmlns:a16="http://schemas.microsoft.com/office/drawing/2014/main" id="{A29BBD78-6C21-7245-AB63-0A279D93973E}"/>
              </a:ext>
            </a:extLst>
          </p:cNvPr>
          <p:cNvSpPr>
            <a:spLocks noGrp="1"/>
          </p:cNvSpPr>
          <p:nvPr>
            <p:ph idx="1"/>
          </p:nvPr>
        </p:nvSpPr>
        <p:spPr/>
        <p:txBody>
          <a:bodyPr/>
          <a:lstStyle/>
          <a:p>
            <a:r>
              <a:rPr lang="en-US" dirty="0"/>
              <a:t>Is not just used for facts, but also for operators</a:t>
            </a:r>
          </a:p>
          <a:p>
            <a:r>
              <a:rPr lang="en-US" dirty="0"/>
              <a:t>The memory mechanisms that were discussed in this morning’s ACT-R lecture are also relevant for PRIMs</a:t>
            </a:r>
          </a:p>
        </p:txBody>
      </p:sp>
    </p:spTree>
    <p:extLst>
      <p:ext uri="{BB962C8B-B14F-4D97-AF65-F5344CB8AC3E}">
        <p14:creationId xmlns:p14="http://schemas.microsoft.com/office/powerpoint/2010/main" val="1226766557"/>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Experimental design</a:t>
            </a:r>
          </a:p>
        </p:txBody>
      </p:sp>
      <p:sp>
        <p:nvSpPr>
          <p:cNvPr id="3" name="Content Placeholder 2"/>
          <p:cNvSpPr>
            <a:spLocks noGrp="1"/>
          </p:cNvSpPr>
          <p:nvPr>
            <p:ph idx="1"/>
          </p:nvPr>
        </p:nvSpPr>
        <p:spPr/>
        <p:txBody>
          <a:bodyPr/>
          <a:lstStyle/>
          <a:p>
            <a:r>
              <a:rPr lang="en-US" dirty="0"/>
              <a:t>6 day experiment</a:t>
            </a:r>
          </a:p>
          <a:p>
            <a:r>
              <a:rPr lang="en-US" dirty="0"/>
              <a:t>5 conditions, which differed with respect to the editors used</a:t>
            </a:r>
          </a:p>
          <a:p>
            <a:pPr lvl="1">
              <a:buFont typeface="+mj-lt"/>
              <a:buAutoNum type="arabicPeriod"/>
            </a:pPr>
            <a:r>
              <a:rPr lang="en-US" dirty="0"/>
              <a:t>ED – ED – EMACS</a:t>
            </a:r>
          </a:p>
          <a:p>
            <a:pPr lvl="1">
              <a:buFont typeface="+mj-lt"/>
              <a:buAutoNum type="arabicPeriod"/>
            </a:pPr>
            <a:r>
              <a:rPr lang="en-US" dirty="0"/>
              <a:t>EDT – EDT – EMACS</a:t>
            </a:r>
          </a:p>
          <a:p>
            <a:pPr lvl="1">
              <a:buFont typeface="+mj-lt"/>
              <a:buAutoNum type="arabicPeriod"/>
            </a:pPr>
            <a:r>
              <a:rPr lang="en-US" dirty="0"/>
              <a:t>ED – EDT – EMACS</a:t>
            </a:r>
          </a:p>
          <a:p>
            <a:pPr lvl="1">
              <a:buFont typeface="+mj-lt"/>
              <a:buAutoNum type="arabicPeriod"/>
            </a:pPr>
            <a:r>
              <a:rPr lang="en-US" dirty="0"/>
              <a:t>EDT – ED – EMACS</a:t>
            </a:r>
          </a:p>
          <a:p>
            <a:pPr lvl="1">
              <a:buFont typeface="+mj-lt"/>
              <a:buAutoNum type="arabicPeriod"/>
            </a:pPr>
            <a:r>
              <a:rPr lang="en-US" dirty="0"/>
              <a:t>EMACS – EMACS - EMACS</a:t>
            </a:r>
          </a:p>
        </p:txBody>
      </p:sp>
    </p:spTree>
    <p:extLst>
      <p:ext uri="{BB962C8B-B14F-4D97-AF65-F5344CB8AC3E}">
        <p14:creationId xmlns:p14="http://schemas.microsoft.com/office/powerpoint/2010/main" val="2474972171"/>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914400"/>
          </a:xfrm>
        </p:spPr>
        <p:txBody>
          <a:bodyPr/>
          <a:lstStyle/>
          <a:p>
            <a:r>
              <a:rPr lang="en-US" dirty="0"/>
              <a:t>Data from that experiment</a:t>
            </a:r>
          </a:p>
        </p:txBody>
      </p:sp>
      <p:pic>
        <p:nvPicPr>
          <p:cNvPr id="3" name="Picture 2" descr="Editor Data 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pic>
        <p:nvPicPr>
          <p:cNvPr id="6" name="Picture 5" descr="Editor Data 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p:spPr>
      </p:pic>
      <p:cxnSp>
        <p:nvCxnSpPr>
          <p:cNvPr id="7" name="Straight Arrow Connector 6"/>
          <p:cNvCxnSpPr/>
          <p:nvPr/>
        </p:nvCxnSpPr>
        <p:spPr bwMode="auto">
          <a:xfrm>
            <a:off x="4572000" y="3200400"/>
            <a:ext cx="2819400" cy="1066800"/>
          </a:xfrm>
          <a:prstGeom prst="straightConnector1">
            <a:avLst/>
          </a:prstGeom>
          <a:solidFill>
            <a:schemeClr val="accent1"/>
          </a:solidFill>
          <a:ln w="38100" cap="flat" cmpd="sng" algn="ctr">
            <a:solidFill>
              <a:schemeClr val="tx1"/>
            </a:solidFill>
            <a:prstDash val="solid"/>
            <a:round/>
            <a:headEnd type="arrow"/>
            <a:tailEnd type="arrow"/>
          </a:ln>
          <a:effectLst/>
        </p:spPr>
      </p:cxnSp>
      <p:pic>
        <p:nvPicPr>
          <p:cNvPr id="11" name="Picture 10" descr="Editor Data 3.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pic>
        <p:nvPicPr>
          <p:cNvPr id="12" name="Picture 11" descr="Editor Data.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sp>
        <p:nvSpPr>
          <p:cNvPr id="13" name="Rectangle 12"/>
          <p:cNvSpPr/>
          <p:nvPr/>
        </p:nvSpPr>
        <p:spPr bwMode="auto">
          <a:xfrm>
            <a:off x="5105400" y="2667000"/>
            <a:ext cx="1066800" cy="1828800"/>
          </a:xfrm>
          <a:prstGeom prst="rect">
            <a:avLst/>
          </a:prstGeom>
          <a:no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40709890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of this task</a:t>
            </a:r>
          </a:p>
        </p:txBody>
      </p:sp>
      <p:sp>
        <p:nvSpPr>
          <p:cNvPr id="3" name="Content Placeholder 2"/>
          <p:cNvSpPr>
            <a:spLocks noGrp="1"/>
          </p:cNvSpPr>
          <p:nvPr>
            <p:ph idx="1"/>
          </p:nvPr>
        </p:nvSpPr>
        <p:spPr/>
        <p:txBody>
          <a:bodyPr/>
          <a:lstStyle/>
          <a:p>
            <a:r>
              <a:rPr lang="en-US" dirty="0"/>
              <a:t>Borrows from </a:t>
            </a:r>
            <a:r>
              <a:rPr lang="en-US" dirty="0" err="1"/>
              <a:t>Singley</a:t>
            </a:r>
            <a:r>
              <a:rPr lang="en-US" dirty="0"/>
              <a:t> &amp; Anderson 1985, who borrowed from Card, Moran &amp; Newell 1983</a:t>
            </a:r>
          </a:p>
          <a:p>
            <a:r>
              <a:rPr lang="en-US" dirty="0"/>
              <a:t>Basic structure</a:t>
            </a:r>
          </a:p>
          <a:p>
            <a:pPr lvl="1"/>
            <a:r>
              <a:rPr lang="en-US" dirty="0"/>
              <a:t>Go to the relevant line for the next edit</a:t>
            </a:r>
          </a:p>
          <a:p>
            <a:pPr lvl="1"/>
            <a:r>
              <a:rPr lang="en-US" dirty="0"/>
              <a:t>Do the edit in that line</a:t>
            </a:r>
          </a:p>
        </p:txBody>
      </p:sp>
    </p:spTree>
    <p:extLst>
      <p:ext uri="{BB962C8B-B14F-4D97-AF65-F5344CB8AC3E}">
        <p14:creationId xmlns:p14="http://schemas.microsoft.com/office/powerpoint/2010/main" val="1357826631"/>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model</a:t>
            </a:r>
          </a:p>
        </p:txBody>
      </p:sp>
      <p:sp>
        <p:nvSpPr>
          <p:cNvPr id="3" name="Content Placeholder 2"/>
          <p:cNvSpPr>
            <a:spLocks noGrp="1"/>
          </p:cNvSpPr>
          <p:nvPr>
            <p:ph idx="1"/>
          </p:nvPr>
        </p:nvSpPr>
        <p:spPr/>
        <p:txBody>
          <a:bodyPr/>
          <a:lstStyle/>
          <a:p>
            <a:r>
              <a:rPr lang="en-US" dirty="0"/>
              <a:t>Each editor has its own operators in declarative memory</a:t>
            </a:r>
          </a:p>
          <a:p>
            <a:r>
              <a:rPr lang="en-US" dirty="0"/>
              <a:t>However, there is overlap in the task-general (“gray”) chunks</a:t>
            </a:r>
          </a:p>
        </p:txBody>
      </p:sp>
    </p:spTree>
    <p:extLst>
      <p:ext uri="{BB962C8B-B14F-4D97-AF65-F5344CB8AC3E}">
        <p14:creationId xmlns:p14="http://schemas.microsoft.com/office/powerpoint/2010/main" val="2593516211"/>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Overlap between the three models</a:t>
            </a:r>
          </a:p>
        </p:txBody>
      </p:sp>
      <p:sp>
        <p:nvSpPr>
          <p:cNvPr id="3" name="Content Placeholder 2"/>
          <p:cNvSpPr>
            <a:spLocks noGrp="1"/>
          </p:cNvSpPr>
          <p:nvPr>
            <p:ph idx="1"/>
          </p:nvPr>
        </p:nvSpPr>
        <p:spPr/>
        <p:txBody>
          <a:bodyPr>
            <a:normAutofit lnSpcReduction="10000"/>
          </a:bodyPr>
          <a:lstStyle/>
          <a:p>
            <a:r>
              <a:rPr lang="en-US" dirty="0"/>
              <a:t>Ed and </a:t>
            </a:r>
            <a:r>
              <a:rPr lang="en-US" dirty="0" err="1"/>
              <a:t>Edt</a:t>
            </a:r>
            <a:r>
              <a:rPr lang="en-US" dirty="0"/>
              <a:t> are very similar, except for the strategy to move multiple lines and the particular keys that are used</a:t>
            </a:r>
          </a:p>
          <a:p>
            <a:r>
              <a:rPr lang="en-US" dirty="0" err="1"/>
              <a:t>Emacs</a:t>
            </a:r>
            <a:r>
              <a:rPr lang="en-US" dirty="0"/>
              <a:t> has the same global strategy, but differs in the details</a:t>
            </a:r>
          </a:p>
          <a:p>
            <a:r>
              <a:rPr lang="en-US" dirty="0"/>
              <a:t>This is reflected in the model in that Ed and </a:t>
            </a:r>
            <a:r>
              <a:rPr lang="en-US" dirty="0" err="1"/>
              <a:t>Edt</a:t>
            </a:r>
            <a:r>
              <a:rPr lang="en-US" dirty="0"/>
              <a:t> share more of the specific condition and action chunks. </a:t>
            </a:r>
          </a:p>
        </p:txBody>
      </p:sp>
    </p:spTree>
    <p:extLst>
      <p:ext uri="{BB962C8B-B14F-4D97-AF65-F5344CB8AC3E}">
        <p14:creationId xmlns:p14="http://schemas.microsoft.com/office/powerpoint/2010/main" val="3544777320"/>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Identical: delete a line</a:t>
            </a:r>
          </a:p>
        </p:txBody>
      </p:sp>
      <p:pic>
        <p:nvPicPr>
          <p:cNvPr id="4" name="Picture 3"/>
          <p:cNvPicPr>
            <a:picLocks noChangeAspect="1"/>
          </p:cNvPicPr>
          <p:nvPr/>
        </p:nvPicPr>
        <p:blipFill>
          <a:blip r:embed="rId2"/>
          <a:stretch>
            <a:fillRect/>
          </a:stretch>
        </p:blipFill>
        <p:spPr>
          <a:xfrm>
            <a:off x="1143000" y="1942895"/>
            <a:ext cx="6590672" cy="4229308"/>
          </a:xfrm>
          <a:prstGeom prst="rect">
            <a:avLst/>
          </a:prstGeom>
        </p:spPr>
      </p:pic>
    </p:spTree>
    <p:extLst>
      <p:ext uri="{BB962C8B-B14F-4D97-AF65-F5344CB8AC3E}">
        <p14:creationId xmlns:p14="http://schemas.microsoft.com/office/powerpoint/2010/main" val="4117302243"/>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Somewhat different:</a:t>
            </a:r>
            <a:br>
              <a:rPr lang="en-US" dirty="0"/>
            </a:br>
            <a:r>
              <a:rPr lang="en-US" dirty="0"/>
              <a:t>Move to the right line</a:t>
            </a:r>
          </a:p>
        </p:txBody>
      </p:sp>
      <p:pic>
        <p:nvPicPr>
          <p:cNvPr id="3" name="Picture 2"/>
          <p:cNvPicPr>
            <a:picLocks noChangeAspect="1"/>
          </p:cNvPicPr>
          <p:nvPr/>
        </p:nvPicPr>
        <p:blipFill>
          <a:blip r:embed="rId2"/>
          <a:stretch>
            <a:fillRect/>
          </a:stretch>
        </p:blipFill>
        <p:spPr>
          <a:xfrm>
            <a:off x="646472" y="1933877"/>
            <a:ext cx="8001000" cy="3866463"/>
          </a:xfrm>
          <a:prstGeom prst="rect">
            <a:avLst/>
          </a:prstGeom>
        </p:spPr>
      </p:pic>
    </p:spTree>
    <p:extLst>
      <p:ext uri="{BB962C8B-B14F-4D97-AF65-F5344CB8AC3E}">
        <p14:creationId xmlns:p14="http://schemas.microsoft.com/office/powerpoint/2010/main" val="2716061526"/>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EditorsTaskGraph.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826" y="0"/>
            <a:ext cx="6976925" cy="6858000"/>
          </a:xfrm>
          <a:prstGeom prst="rect">
            <a:avLst/>
          </a:prstGeom>
        </p:spPr>
      </p:pic>
    </p:spTree>
    <p:extLst>
      <p:ext uri="{BB962C8B-B14F-4D97-AF65-F5344CB8AC3E}">
        <p14:creationId xmlns:p14="http://schemas.microsoft.com/office/powerpoint/2010/main" val="4015029329"/>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Transfer data/model comparison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85364881"/>
              </p:ext>
            </p:extLst>
          </p:nvPr>
        </p:nvGraphicFramePr>
        <p:xfrm>
          <a:off x="685800" y="1981200"/>
          <a:ext cx="7772400" cy="2011680"/>
        </p:xfrm>
        <a:graphic>
          <a:graphicData uri="http://schemas.openxmlformats.org/drawingml/2006/table">
            <a:tbl>
              <a:tblPr firstRow="1" bandRow="1">
                <a:tableStyleId>{5C22544A-7EE6-4342-B048-85BDC9FD1C3A}</a:tableStyleId>
              </a:tblPr>
              <a:tblGrid>
                <a:gridCol w="1943100">
                  <a:extLst>
                    <a:ext uri="{9D8B030D-6E8A-4147-A177-3AD203B41FA5}">
                      <a16:colId xmlns:a16="http://schemas.microsoft.com/office/drawing/2014/main" val="20000"/>
                    </a:ext>
                  </a:extLst>
                </a:gridCol>
                <a:gridCol w="1943100">
                  <a:extLst>
                    <a:ext uri="{9D8B030D-6E8A-4147-A177-3AD203B41FA5}">
                      <a16:colId xmlns:a16="http://schemas.microsoft.com/office/drawing/2014/main" val="20001"/>
                    </a:ext>
                  </a:extLst>
                </a:gridCol>
                <a:gridCol w="1943100">
                  <a:extLst>
                    <a:ext uri="{9D8B030D-6E8A-4147-A177-3AD203B41FA5}">
                      <a16:colId xmlns:a16="http://schemas.microsoft.com/office/drawing/2014/main" val="20002"/>
                    </a:ext>
                  </a:extLst>
                </a:gridCol>
                <a:gridCol w="1943100">
                  <a:extLst>
                    <a:ext uri="{9D8B030D-6E8A-4147-A177-3AD203B41FA5}">
                      <a16:colId xmlns:a16="http://schemas.microsoft.com/office/drawing/2014/main" val="20003"/>
                    </a:ext>
                  </a:extLst>
                </a:gridCol>
              </a:tblGrid>
              <a:tr h="670560">
                <a:tc>
                  <a:txBody>
                    <a:bodyPr/>
                    <a:lstStyle/>
                    <a:p>
                      <a:r>
                        <a:rPr lang="en-US" sz="1900" dirty="0">
                          <a:solidFill>
                            <a:schemeClr val="tx1"/>
                          </a:solidFill>
                        </a:rPr>
                        <a:t>Training condition</a:t>
                      </a:r>
                    </a:p>
                  </a:txBody>
                  <a:tcPr/>
                </a:tc>
                <a:tc>
                  <a:txBody>
                    <a:bodyPr/>
                    <a:lstStyle/>
                    <a:p>
                      <a:r>
                        <a:rPr lang="en-US" sz="1900" dirty="0">
                          <a:solidFill>
                            <a:schemeClr val="tx1"/>
                          </a:solidFill>
                        </a:rPr>
                        <a:t>Human</a:t>
                      </a:r>
                      <a:r>
                        <a:rPr lang="en-US" sz="1900" baseline="0" dirty="0">
                          <a:solidFill>
                            <a:schemeClr val="tx1"/>
                          </a:solidFill>
                        </a:rPr>
                        <a:t> data</a:t>
                      </a:r>
                      <a:endParaRPr lang="en-US" sz="1900" dirty="0">
                        <a:solidFill>
                          <a:schemeClr val="tx1"/>
                        </a:solidFill>
                      </a:endParaRPr>
                    </a:p>
                  </a:txBody>
                  <a:tcPr/>
                </a:tc>
                <a:tc>
                  <a:txBody>
                    <a:bodyPr/>
                    <a:lstStyle/>
                    <a:p>
                      <a:r>
                        <a:rPr lang="en-US" sz="1900" dirty="0">
                          <a:solidFill>
                            <a:schemeClr val="tx1"/>
                          </a:solidFill>
                        </a:rPr>
                        <a:t>Identical</a:t>
                      </a:r>
                      <a:r>
                        <a:rPr lang="en-US" sz="1900" baseline="0" dirty="0">
                          <a:solidFill>
                            <a:schemeClr val="tx1"/>
                          </a:solidFill>
                        </a:rPr>
                        <a:t> productions</a:t>
                      </a:r>
                      <a:endParaRPr lang="en-US" sz="1900" dirty="0">
                        <a:solidFill>
                          <a:schemeClr val="tx1"/>
                        </a:solidFill>
                      </a:endParaRPr>
                    </a:p>
                  </a:txBody>
                  <a:tcPr/>
                </a:tc>
                <a:tc>
                  <a:txBody>
                    <a:bodyPr/>
                    <a:lstStyle/>
                    <a:p>
                      <a:r>
                        <a:rPr lang="en-US" sz="1900" dirty="0">
                          <a:solidFill>
                            <a:schemeClr val="tx1"/>
                          </a:solidFill>
                        </a:rPr>
                        <a:t>PRIM model</a:t>
                      </a:r>
                    </a:p>
                  </a:txBody>
                  <a:tcPr/>
                </a:tc>
                <a:extLst>
                  <a:ext uri="{0D108BD9-81ED-4DB2-BD59-A6C34878D82A}">
                    <a16:rowId xmlns:a16="http://schemas.microsoft.com/office/drawing/2014/main" val="10000"/>
                  </a:ext>
                </a:extLst>
              </a:tr>
              <a:tr h="670560">
                <a:tc>
                  <a:txBody>
                    <a:bodyPr/>
                    <a:lstStyle/>
                    <a:p>
                      <a:r>
                        <a:rPr lang="en-US" sz="1900" dirty="0"/>
                        <a:t>Line editor to</a:t>
                      </a:r>
                      <a:r>
                        <a:rPr lang="en-US" sz="1900" baseline="0" dirty="0"/>
                        <a:t> other Line editor</a:t>
                      </a:r>
                      <a:endParaRPr lang="en-US" sz="1900" dirty="0"/>
                    </a:p>
                  </a:txBody>
                  <a:tcPr/>
                </a:tc>
                <a:tc>
                  <a:txBody>
                    <a:bodyPr/>
                    <a:lstStyle/>
                    <a:p>
                      <a:r>
                        <a:rPr lang="en-US" sz="1900" dirty="0"/>
                        <a:t>95%</a:t>
                      </a:r>
                    </a:p>
                  </a:txBody>
                  <a:tcPr/>
                </a:tc>
                <a:tc>
                  <a:txBody>
                    <a:bodyPr/>
                    <a:lstStyle/>
                    <a:p>
                      <a:r>
                        <a:rPr lang="en-US" sz="1900" dirty="0"/>
                        <a:t>79%</a:t>
                      </a:r>
                    </a:p>
                  </a:txBody>
                  <a:tcPr/>
                </a:tc>
                <a:tc>
                  <a:txBody>
                    <a:bodyPr/>
                    <a:lstStyle/>
                    <a:p>
                      <a:r>
                        <a:rPr lang="en-US" sz="1900" dirty="0"/>
                        <a:t>88%</a:t>
                      </a:r>
                    </a:p>
                  </a:txBody>
                  <a:tcPr/>
                </a:tc>
                <a:extLst>
                  <a:ext uri="{0D108BD9-81ED-4DB2-BD59-A6C34878D82A}">
                    <a16:rowId xmlns:a16="http://schemas.microsoft.com/office/drawing/2014/main" val="10001"/>
                  </a:ext>
                </a:extLst>
              </a:tr>
              <a:tr h="670560">
                <a:tc>
                  <a:txBody>
                    <a:bodyPr/>
                    <a:lstStyle/>
                    <a:p>
                      <a:r>
                        <a:rPr lang="en-US" sz="1900" dirty="0"/>
                        <a:t>Line editor to </a:t>
                      </a:r>
                      <a:r>
                        <a:rPr lang="en-US" sz="1900" dirty="0" err="1"/>
                        <a:t>Emacs</a:t>
                      </a:r>
                      <a:endParaRPr lang="en-US" sz="1900" dirty="0"/>
                    </a:p>
                  </a:txBody>
                  <a:tcPr/>
                </a:tc>
                <a:tc>
                  <a:txBody>
                    <a:bodyPr/>
                    <a:lstStyle/>
                    <a:p>
                      <a:r>
                        <a:rPr lang="en-US" sz="1900" dirty="0"/>
                        <a:t>61%</a:t>
                      </a:r>
                    </a:p>
                  </a:txBody>
                  <a:tcPr/>
                </a:tc>
                <a:tc>
                  <a:txBody>
                    <a:bodyPr/>
                    <a:lstStyle/>
                    <a:p>
                      <a:r>
                        <a:rPr lang="en-US" sz="1900" dirty="0"/>
                        <a:t>33%</a:t>
                      </a:r>
                    </a:p>
                  </a:txBody>
                  <a:tcPr/>
                </a:tc>
                <a:tc>
                  <a:txBody>
                    <a:bodyPr/>
                    <a:lstStyle/>
                    <a:p>
                      <a:r>
                        <a:rPr lang="en-US" sz="1900" dirty="0"/>
                        <a:t>61%</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977389966"/>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429000" y="914401"/>
            <a:ext cx="5562600" cy="5479731"/>
          </a:xfrm>
          <a:prstGeom prst="rect">
            <a:avLst/>
          </a:prstGeom>
        </p:spPr>
      </p:pic>
      <p:sp>
        <p:nvSpPr>
          <p:cNvPr id="3" name="Content Placeholder 2"/>
          <p:cNvSpPr>
            <a:spLocks noGrp="1"/>
          </p:cNvSpPr>
          <p:nvPr>
            <p:ph idx="1"/>
          </p:nvPr>
        </p:nvSpPr>
        <p:spPr>
          <a:xfrm>
            <a:off x="457200" y="1981200"/>
            <a:ext cx="3048000" cy="4114800"/>
          </a:xfrm>
        </p:spPr>
        <p:txBody>
          <a:bodyPr/>
          <a:lstStyle/>
          <a:p>
            <a:r>
              <a:rPr lang="en-US" dirty="0"/>
              <a:t>Model </a:t>
            </a:r>
            <a:br>
              <a:rPr lang="en-US" dirty="0"/>
            </a:br>
            <a:r>
              <a:rPr lang="en-US" dirty="0"/>
              <a:t>results</a:t>
            </a:r>
          </a:p>
        </p:txBody>
      </p:sp>
      <p:cxnSp>
        <p:nvCxnSpPr>
          <p:cNvPr id="6" name="Straight Arrow Connector 5"/>
          <p:cNvCxnSpPr/>
          <p:nvPr/>
        </p:nvCxnSpPr>
        <p:spPr bwMode="auto">
          <a:xfrm>
            <a:off x="4419600" y="3505200"/>
            <a:ext cx="3276600" cy="762000"/>
          </a:xfrm>
          <a:prstGeom prst="straightConnector1">
            <a:avLst/>
          </a:prstGeom>
          <a:solidFill>
            <a:schemeClr val="accent1"/>
          </a:solidFill>
          <a:ln w="38100" cap="flat" cmpd="sng" algn="ctr">
            <a:solidFill>
              <a:schemeClr val="tx1"/>
            </a:solidFill>
            <a:prstDash val="solid"/>
            <a:round/>
            <a:headEnd type="arrow"/>
            <a:tailEnd type="arrow"/>
          </a:ln>
          <a:effectLst/>
        </p:spPr>
      </p:cxnSp>
      <p:sp>
        <p:nvSpPr>
          <p:cNvPr id="8" name="Rectangle 7"/>
          <p:cNvSpPr/>
          <p:nvPr/>
        </p:nvSpPr>
        <p:spPr bwMode="auto">
          <a:xfrm>
            <a:off x="5105400" y="3124200"/>
            <a:ext cx="1143000" cy="1219200"/>
          </a:xfrm>
          <a:prstGeom prst="rect">
            <a:avLst/>
          </a:prstGeom>
          <a:no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pic>
        <p:nvPicPr>
          <p:cNvPr id="7" name="Picture 6" descr="Editor Dat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3657600"/>
            <a:ext cx="3048000" cy="3048000"/>
          </a:xfrm>
          <a:prstGeom prst="rect">
            <a:avLst/>
          </a:prstGeom>
          <a:solidFill>
            <a:srgbClr val="FFFFFF"/>
          </a:solidFill>
        </p:spPr>
      </p:pic>
    </p:spTree>
    <p:extLst>
      <p:ext uri="{BB962C8B-B14F-4D97-AF65-F5344CB8AC3E}">
        <p14:creationId xmlns:p14="http://schemas.microsoft.com/office/powerpoint/2010/main" val="2293196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C2CF0-1E5B-2D47-AC83-D77FA073B81E}"/>
              </a:ext>
            </a:extLst>
          </p:cNvPr>
          <p:cNvSpPr>
            <a:spLocks noGrp="1"/>
          </p:cNvSpPr>
          <p:nvPr>
            <p:ph type="title"/>
          </p:nvPr>
        </p:nvSpPr>
        <p:spPr/>
        <p:txBody>
          <a:bodyPr/>
          <a:lstStyle/>
          <a:p>
            <a:r>
              <a:rPr lang="en-US" dirty="0"/>
              <a:t>Key points</a:t>
            </a:r>
          </a:p>
        </p:txBody>
      </p:sp>
      <p:sp>
        <p:nvSpPr>
          <p:cNvPr id="3" name="Content Placeholder 2">
            <a:extLst>
              <a:ext uri="{FF2B5EF4-FFF2-40B4-BE49-F238E27FC236}">
                <a16:creationId xmlns:a16="http://schemas.microsoft.com/office/drawing/2014/main" id="{EF0F9DD7-C988-EA4E-A0B5-A2FFAA13A6D8}"/>
              </a:ext>
            </a:extLst>
          </p:cNvPr>
          <p:cNvSpPr>
            <a:spLocks noGrp="1"/>
          </p:cNvSpPr>
          <p:nvPr>
            <p:ph idx="1"/>
          </p:nvPr>
        </p:nvSpPr>
        <p:spPr/>
        <p:txBody>
          <a:bodyPr/>
          <a:lstStyle/>
          <a:p>
            <a:r>
              <a:rPr lang="en-US" dirty="0"/>
              <a:t>Activation determines:</a:t>
            </a:r>
          </a:p>
          <a:p>
            <a:pPr lvl="1"/>
            <a:r>
              <a:rPr lang="en-US" dirty="0"/>
              <a:t>Order in which we select items</a:t>
            </a:r>
          </a:p>
          <a:p>
            <a:pPr lvl="1"/>
            <a:r>
              <a:rPr lang="en-US" dirty="0"/>
              <a:t>Retrieval time</a:t>
            </a:r>
          </a:p>
          <a:p>
            <a:r>
              <a:rPr lang="en-US" dirty="0"/>
              <a:t>Activation is composed of:</a:t>
            </a:r>
          </a:p>
          <a:p>
            <a:pPr lvl="1"/>
            <a:r>
              <a:rPr lang="en-US" dirty="0" err="1"/>
              <a:t>Baselevel</a:t>
            </a:r>
            <a:r>
              <a:rPr lang="en-US" dirty="0"/>
              <a:t> activation</a:t>
            </a:r>
          </a:p>
          <a:p>
            <a:pPr lvl="1"/>
            <a:r>
              <a:rPr lang="en-US" dirty="0"/>
              <a:t>Associative strength</a:t>
            </a:r>
          </a:p>
        </p:txBody>
      </p:sp>
    </p:spTree>
    <p:extLst>
      <p:ext uri="{BB962C8B-B14F-4D97-AF65-F5344CB8AC3E}">
        <p14:creationId xmlns:p14="http://schemas.microsoft.com/office/powerpoint/2010/main" val="3862913410"/>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Difference between PRIMs and identical productions</a:t>
            </a:r>
          </a:p>
        </p:txBody>
      </p:sp>
      <p:sp>
        <p:nvSpPr>
          <p:cNvPr id="3" name="Content Placeholder 2"/>
          <p:cNvSpPr>
            <a:spLocks noGrp="1"/>
          </p:cNvSpPr>
          <p:nvPr>
            <p:ph idx="1"/>
          </p:nvPr>
        </p:nvSpPr>
        <p:spPr/>
        <p:txBody>
          <a:bodyPr/>
          <a:lstStyle/>
          <a:p>
            <a:r>
              <a:rPr lang="en-US" dirty="0"/>
              <a:t>PRIMs is consistent with the idea of identical elements</a:t>
            </a:r>
          </a:p>
          <a:p>
            <a:r>
              <a:rPr lang="en-US" dirty="0"/>
              <a:t>But the elements are smaller</a:t>
            </a:r>
          </a:p>
          <a:p>
            <a:r>
              <a:rPr lang="en-US" dirty="0"/>
              <a:t>Identical productions was not a real processing model</a:t>
            </a:r>
          </a:p>
        </p:txBody>
      </p:sp>
    </p:spTree>
    <p:extLst>
      <p:ext uri="{BB962C8B-B14F-4D97-AF65-F5344CB8AC3E}">
        <p14:creationId xmlns:p14="http://schemas.microsoft.com/office/powerpoint/2010/main" val="1708451154"/>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418F2-CE06-8A44-A46A-96123CD22920}"/>
              </a:ext>
            </a:extLst>
          </p:cNvPr>
          <p:cNvSpPr>
            <a:spLocks noGrp="1"/>
          </p:cNvSpPr>
          <p:nvPr>
            <p:ph type="title"/>
          </p:nvPr>
        </p:nvSpPr>
        <p:spPr/>
        <p:txBody>
          <a:bodyPr/>
          <a:lstStyle/>
          <a:p>
            <a:r>
              <a:rPr lang="en-US" dirty="0"/>
              <a:t>The PRIMs cycle</a:t>
            </a:r>
          </a:p>
        </p:txBody>
      </p:sp>
      <p:sp>
        <p:nvSpPr>
          <p:cNvPr id="3" name="Content Placeholder 2">
            <a:extLst>
              <a:ext uri="{FF2B5EF4-FFF2-40B4-BE49-F238E27FC236}">
                <a16:creationId xmlns:a16="http://schemas.microsoft.com/office/drawing/2014/main" id="{3A7E5C0F-56E4-FC4F-8187-725C51BFB29D}"/>
              </a:ext>
            </a:extLst>
          </p:cNvPr>
          <p:cNvSpPr>
            <a:spLocks noGrp="1"/>
          </p:cNvSpPr>
          <p:nvPr>
            <p:ph idx="1"/>
          </p:nvPr>
        </p:nvSpPr>
        <p:spPr/>
        <p:txBody>
          <a:bodyPr>
            <a:normAutofit fontScale="92500" lnSpcReduction="10000"/>
          </a:bodyPr>
          <a:lstStyle/>
          <a:p>
            <a:r>
              <a:rPr lang="en-US" dirty="0"/>
              <a:t>Find the most active operator in memory</a:t>
            </a:r>
          </a:p>
          <a:p>
            <a:r>
              <a:rPr lang="en-US" dirty="0"/>
              <a:t>Test its conditions. If one fails, try the next highest operator</a:t>
            </a:r>
          </a:p>
          <a:p>
            <a:r>
              <a:rPr lang="en-US" dirty="0"/>
              <a:t>Carry out the actions of the operator</a:t>
            </a:r>
          </a:p>
          <a:p>
            <a:r>
              <a:rPr lang="en-US" dirty="0"/>
              <a:t>Let the modules perform their actions in parallel</a:t>
            </a:r>
          </a:p>
          <a:p>
            <a:pPr lvl="1"/>
            <a:r>
              <a:rPr lang="en-US" dirty="0"/>
              <a:t>Action, Declarative memory, Working Memory</a:t>
            </a:r>
          </a:p>
          <a:p>
            <a:r>
              <a:rPr lang="en-US" dirty="0"/>
              <a:t>After the last action is done, repeat</a:t>
            </a:r>
          </a:p>
        </p:txBody>
      </p:sp>
    </p:spTree>
    <p:extLst>
      <p:ext uri="{BB962C8B-B14F-4D97-AF65-F5344CB8AC3E}">
        <p14:creationId xmlns:p14="http://schemas.microsoft.com/office/powerpoint/2010/main" val="3412341560"/>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PRIMs associations</a:t>
            </a:r>
          </a:p>
        </p:txBody>
      </p:sp>
      <p:sp>
        <p:nvSpPr>
          <p:cNvPr id="4" name="Rectangle 3"/>
          <p:cNvSpPr/>
          <p:nvPr/>
        </p:nvSpPr>
        <p:spPr bwMode="auto">
          <a:xfrm>
            <a:off x="776111" y="2159000"/>
            <a:ext cx="1509889" cy="2808111"/>
          </a:xfrm>
          <a:prstGeom prst="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Goal</a:t>
            </a:r>
          </a:p>
        </p:txBody>
      </p:sp>
      <p:sp>
        <p:nvSpPr>
          <p:cNvPr id="5" name="Rounded Rectangle 4"/>
          <p:cNvSpPr/>
          <p:nvPr/>
        </p:nvSpPr>
        <p:spPr bwMode="auto">
          <a:xfrm>
            <a:off x="1663982" y="2340187"/>
            <a:ext cx="1244036" cy="552591"/>
          </a:xfrm>
          <a:prstGeom prst="roundRect">
            <a:avLst/>
          </a:prstGeom>
          <a:solidFill>
            <a:schemeClr val="accent6">
              <a:lumMod val="20000"/>
              <a:lumOff val="80000"/>
            </a:schemeClr>
          </a:solidFill>
          <a:ln w="28575" cap="flat" cmpd="sng" algn="ctr">
            <a:solidFill>
              <a:schemeClr val="tx1"/>
            </a:solidFill>
            <a:prstDash val="solid"/>
            <a:round/>
            <a:headEnd type="none" w="med" len="med"/>
            <a:tailEnd type="none" w="med" len="med"/>
          </a:ln>
          <a:effectLst/>
        </p:spPr>
        <p:txBody>
          <a:bodyPr/>
          <a:lstStyle/>
          <a:p>
            <a:r>
              <a:rPr lang="en-US" sz="2400" dirty="0">
                <a:latin typeface="Helvetica"/>
                <a:cs typeface="Helvetica"/>
              </a:rPr>
              <a:t>Count</a:t>
            </a:r>
            <a:endParaRPr lang="en-US" dirty="0">
              <a:latin typeface="Helvetica"/>
              <a:cs typeface="Helvetica"/>
            </a:endParaRPr>
          </a:p>
        </p:txBody>
      </p:sp>
      <p:sp>
        <p:nvSpPr>
          <p:cNvPr id="6" name="Rounded Rectangle 5"/>
          <p:cNvSpPr/>
          <p:nvPr/>
        </p:nvSpPr>
        <p:spPr bwMode="auto">
          <a:xfrm>
            <a:off x="1663982" y="3045178"/>
            <a:ext cx="1752035" cy="552591"/>
          </a:xfrm>
          <a:prstGeom prst="roundRect">
            <a:avLst/>
          </a:prstGeom>
          <a:solidFill>
            <a:schemeClr val="accent6">
              <a:lumMod val="20000"/>
              <a:lumOff val="80000"/>
            </a:schemeClr>
          </a:solidFill>
          <a:ln w="28575" cap="flat" cmpd="sng" algn="ctr">
            <a:solidFill>
              <a:schemeClr val="tx1"/>
            </a:solidFill>
            <a:prstDash val="solid"/>
            <a:round/>
            <a:headEnd type="none" w="med" len="med"/>
            <a:tailEnd type="none" w="med" len="med"/>
          </a:ln>
          <a:effectLst/>
        </p:spPr>
        <p:txBody>
          <a:bodyPr/>
          <a:lstStyle/>
          <a:p>
            <a:r>
              <a:rPr lang="en-US" sz="2400" dirty="0">
                <a:latin typeface="Helvetica"/>
                <a:cs typeface="Helvetica"/>
              </a:rPr>
              <a:t>Daydream</a:t>
            </a:r>
            <a:endParaRPr lang="en-US" dirty="0">
              <a:latin typeface="Helvetica"/>
              <a:cs typeface="Helvetica"/>
            </a:endParaRPr>
          </a:p>
        </p:txBody>
      </p:sp>
      <p:sp>
        <p:nvSpPr>
          <p:cNvPr id="7" name="Oval 6"/>
          <p:cNvSpPr/>
          <p:nvPr/>
        </p:nvSpPr>
        <p:spPr bwMode="auto">
          <a:xfrm>
            <a:off x="5461000" y="1481667"/>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Start-Count</a:t>
            </a:r>
          </a:p>
        </p:txBody>
      </p:sp>
      <p:sp>
        <p:nvSpPr>
          <p:cNvPr id="8" name="Oval 7"/>
          <p:cNvSpPr/>
          <p:nvPr/>
        </p:nvSpPr>
        <p:spPr bwMode="auto">
          <a:xfrm>
            <a:off x="5461000" y="3203222"/>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Iterate</a:t>
            </a:r>
          </a:p>
        </p:txBody>
      </p:sp>
      <p:sp>
        <p:nvSpPr>
          <p:cNvPr id="9" name="Oval 8"/>
          <p:cNvSpPr/>
          <p:nvPr/>
        </p:nvSpPr>
        <p:spPr bwMode="auto">
          <a:xfrm>
            <a:off x="5461000" y="5051777"/>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Final</a:t>
            </a:r>
          </a:p>
        </p:txBody>
      </p:sp>
      <p:cxnSp>
        <p:nvCxnSpPr>
          <p:cNvPr id="11" name="Straight Arrow Connector 10"/>
          <p:cNvCxnSpPr>
            <a:stCxn id="5" idx="3"/>
            <a:endCxn id="7" idx="2"/>
          </p:cNvCxnSpPr>
          <p:nvPr/>
        </p:nvCxnSpPr>
        <p:spPr bwMode="auto">
          <a:xfrm flipV="1">
            <a:off x="2908018" y="2187223"/>
            <a:ext cx="2552982" cy="429260"/>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13" name="Straight Arrow Connector 12"/>
          <p:cNvCxnSpPr>
            <a:stCxn id="5" idx="3"/>
            <a:endCxn id="8" idx="2"/>
          </p:cNvCxnSpPr>
          <p:nvPr/>
        </p:nvCxnSpPr>
        <p:spPr bwMode="auto">
          <a:xfrm>
            <a:off x="2908018" y="2616483"/>
            <a:ext cx="2552982" cy="1292295"/>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15" name="Straight Arrow Connector 14"/>
          <p:cNvCxnSpPr>
            <a:stCxn id="5" idx="3"/>
            <a:endCxn id="9" idx="2"/>
          </p:cNvCxnSpPr>
          <p:nvPr/>
        </p:nvCxnSpPr>
        <p:spPr bwMode="auto">
          <a:xfrm>
            <a:off x="2908018" y="2616483"/>
            <a:ext cx="2552982" cy="3140850"/>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24" name="Curved Connector 23"/>
          <p:cNvCxnSpPr>
            <a:stCxn id="7" idx="6"/>
            <a:endCxn id="8" idx="6"/>
          </p:cNvCxnSpPr>
          <p:nvPr/>
        </p:nvCxnSpPr>
        <p:spPr bwMode="auto">
          <a:xfrm>
            <a:off x="6985000" y="2187223"/>
            <a:ext cx="12700" cy="1721555"/>
          </a:xfrm>
          <a:prstGeom prst="curvedConnector3">
            <a:avLst>
              <a:gd name="adj1" fmla="val 1800000"/>
            </a:avLst>
          </a:prstGeom>
          <a:solidFill>
            <a:schemeClr val="accent1"/>
          </a:solidFill>
          <a:ln w="28575" cap="flat" cmpd="sng" algn="ctr">
            <a:solidFill>
              <a:schemeClr val="tx1"/>
            </a:solidFill>
            <a:prstDash val="solid"/>
            <a:round/>
            <a:headEnd type="arrow"/>
            <a:tailEnd type="arrow"/>
          </a:ln>
          <a:effectLst/>
        </p:spPr>
      </p:cxnSp>
      <p:cxnSp>
        <p:nvCxnSpPr>
          <p:cNvPr id="26" name="Curved Connector 25"/>
          <p:cNvCxnSpPr>
            <a:stCxn id="7" idx="6"/>
            <a:endCxn id="9" idx="6"/>
          </p:cNvCxnSpPr>
          <p:nvPr/>
        </p:nvCxnSpPr>
        <p:spPr bwMode="auto">
          <a:xfrm>
            <a:off x="6985000" y="2187223"/>
            <a:ext cx="12700" cy="3570110"/>
          </a:xfrm>
          <a:prstGeom prst="curvedConnector3">
            <a:avLst>
              <a:gd name="adj1" fmla="val 5688890"/>
            </a:avLst>
          </a:prstGeom>
          <a:solidFill>
            <a:schemeClr val="accent1"/>
          </a:solidFill>
          <a:ln w="28575" cap="flat" cmpd="sng" algn="ctr">
            <a:solidFill>
              <a:schemeClr val="tx1"/>
            </a:solidFill>
            <a:prstDash val="solid"/>
            <a:round/>
            <a:headEnd type="arrow"/>
            <a:tailEnd type="arrow"/>
          </a:ln>
          <a:effectLst/>
        </p:spPr>
      </p:cxnSp>
      <p:cxnSp>
        <p:nvCxnSpPr>
          <p:cNvPr id="32" name="Curved Connector 31"/>
          <p:cNvCxnSpPr>
            <a:stCxn id="8" idx="6"/>
            <a:endCxn id="9" idx="6"/>
          </p:cNvCxnSpPr>
          <p:nvPr/>
        </p:nvCxnSpPr>
        <p:spPr bwMode="auto">
          <a:xfrm>
            <a:off x="6985000" y="3908778"/>
            <a:ext cx="12700" cy="1848555"/>
          </a:xfrm>
          <a:prstGeom prst="curvedConnector3">
            <a:avLst>
              <a:gd name="adj1" fmla="val 1800000"/>
            </a:avLst>
          </a:prstGeom>
          <a:solidFill>
            <a:schemeClr val="accent1"/>
          </a:solidFill>
          <a:ln w="28575" cap="flat" cmpd="sng" algn="ctr">
            <a:solidFill>
              <a:schemeClr val="tx1"/>
            </a:solidFill>
            <a:prstDash val="solid"/>
            <a:round/>
            <a:headEnd type="arrow"/>
            <a:tailEnd type="arrow"/>
          </a:ln>
          <a:effectLst/>
        </p:spPr>
      </p:cxnSp>
      <p:cxnSp>
        <p:nvCxnSpPr>
          <p:cNvPr id="38" name="Curved Connector 37"/>
          <p:cNvCxnSpPr>
            <a:stCxn id="7" idx="7"/>
            <a:endCxn id="7" idx="0"/>
          </p:cNvCxnSpPr>
          <p:nvPr/>
        </p:nvCxnSpPr>
        <p:spPr bwMode="auto">
          <a:xfrm rot="16200000" flipV="1">
            <a:off x="6389082" y="1315585"/>
            <a:ext cx="206652" cy="538815"/>
          </a:xfrm>
          <a:prstGeom prst="curvedConnector3">
            <a:avLst>
              <a:gd name="adj1" fmla="val 299390"/>
            </a:avLst>
          </a:prstGeom>
          <a:solidFill>
            <a:schemeClr val="accent1"/>
          </a:solidFill>
          <a:ln w="28575" cap="flat" cmpd="sng" algn="ctr">
            <a:solidFill>
              <a:schemeClr val="tx1"/>
            </a:solidFill>
            <a:prstDash val="solid"/>
            <a:round/>
            <a:headEnd type="oval"/>
            <a:tailEnd type="oval"/>
          </a:ln>
          <a:effectLst/>
        </p:spPr>
      </p:cxnSp>
      <p:cxnSp>
        <p:nvCxnSpPr>
          <p:cNvPr id="41" name="Curved Connector 40"/>
          <p:cNvCxnSpPr>
            <a:stCxn id="8" idx="4"/>
            <a:endCxn id="8" idx="3"/>
          </p:cNvCxnSpPr>
          <p:nvPr/>
        </p:nvCxnSpPr>
        <p:spPr bwMode="auto">
          <a:xfrm rot="5400000" flipH="1">
            <a:off x="5850267" y="4241600"/>
            <a:ext cx="206652" cy="538815"/>
          </a:xfrm>
          <a:prstGeom prst="curvedConnector3">
            <a:avLst>
              <a:gd name="adj1" fmla="val -110621"/>
            </a:avLst>
          </a:prstGeom>
          <a:solidFill>
            <a:schemeClr val="accent1"/>
          </a:solidFill>
          <a:ln w="28575" cap="flat" cmpd="sng" algn="ctr">
            <a:solidFill>
              <a:schemeClr val="tx1"/>
            </a:solidFill>
            <a:prstDash val="solid"/>
            <a:round/>
            <a:headEnd type="oval"/>
            <a:tailEnd type="oval"/>
          </a:ln>
          <a:effectLst/>
        </p:spPr>
      </p:cxnSp>
      <p:cxnSp>
        <p:nvCxnSpPr>
          <p:cNvPr id="43" name="Curved Connector 42"/>
          <p:cNvCxnSpPr>
            <a:stCxn id="9" idx="5"/>
            <a:endCxn id="9" idx="3"/>
          </p:cNvCxnSpPr>
          <p:nvPr/>
        </p:nvCxnSpPr>
        <p:spPr bwMode="auto">
          <a:xfrm rot="5400000">
            <a:off x="6223000" y="5717421"/>
            <a:ext cx="12700" cy="1077630"/>
          </a:xfrm>
          <a:prstGeom prst="curvedConnector3">
            <a:avLst>
              <a:gd name="adj1" fmla="val 3427181"/>
            </a:avLst>
          </a:prstGeom>
          <a:solidFill>
            <a:schemeClr val="accent1"/>
          </a:solidFill>
          <a:ln w="28575" cap="flat" cmpd="sng" algn="ctr">
            <a:solidFill>
              <a:schemeClr val="tx1"/>
            </a:solidFill>
            <a:prstDash val="solid"/>
            <a:round/>
            <a:headEnd type="oval"/>
            <a:tailEnd type="oval"/>
          </a:ln>
          <a:effectLst/>
        </p:spPr>
      </p:cxnSp>
      <p:sp>
        <p:nvSpPr>
          <p:cNvPr id="44" name="Plus 43"/>
          <p:cNvSpPr/>
          <p:nvPr/>
        </p:nvSpPr>
        <p:spPr bwMode="auto">
          <a:xfrm>
            <a:off x="3850076" y="1834444"/>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5" name="Plus 44"/>
          <p:cNvSpPr/>
          <p:nvPr/>
        </p:nvSpPr>
        <p:spPr bwMode="auto">
          <a:xfrm>
            <a:off x="4416778" y="3045178"/>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6" name="Plus 45"/>
          <p:cNvSpPr/>
          <p:nvPr/>
        </p:nvSpPr>
        <p:spPr bwMode="auto">
          <a:xfrm>
            <a:off x="3719125" y="4323926"/>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7" name="Plus 46"/>
          <p:cNvSpPr/>
          <p:nvPr/>
        </p:nvSpPr>
        <p:spPr bwMode="auto">
          <a:xfrm>
            <a:off x="7149254" y="3618371"/>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8" name="Minus 47"/>
          <p:cNvSpPr/>
          <p:nvPr/>
        </p:nvSpPr>
        <p:spPr bwMode="auto">
          <a:xfrm>
            <a:off x="6292144" y="564444"/>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49" name="Minus 48"/>
          <p:cNvSpPr/>
          <p:nvPr/>
        </p:nvSpPr>
        <p:spPr bwMode="auto">
          <a:xfrm>
            <a:off x="5171722" y="4323926"/>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50" name="Minus 49"/>
          <p:cNvSpPr/>
          <p:nvPr/>
        </p:nvSpPr>
        <p:spPr bwMode="auto">
          <a:xfrm>
            <a:off x="6695722" y="6279444"/>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3700550765"/>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Assignment</a:t>
            </a:r>
          </a:p>
        </p:txBody>
      </p:sp>
      <p:sp>
        <p:nvSpPr>
          <p:cNvPr id="3" name="Content Placeholder 2"/>
          <p:cNvSpPr>
            <a:spLocks noGrp="1"/>
          </p:cNvSpPr>
          <p:nvPr>
            <p:ph idx="1"/>
          </p:nvPr>
        </p:nvSpPr>
        <p:spPr/>
        <p:txBody>
          <a:bodyPr/>
          <a:lstStyle/>
          <a:p>
            <a:r>
              <a:rPr lang="en-US" dirty="0"/>
              <a:t>Implement addition</a:t>
            </a:r>
          </a:p>
          <a:p>
            <a:r>
              <a:rPr lang="en-US" dirty="0"/>
              <a:t>Two versions</a:t>
            </a:r>
          </a:p>
          <a:p>
            <a:pPr lvl="1"/>
            <a:r>
              <a:rPr lang="en-US" dirty="0"/>
              <a:t>the “standard” (ACT-R </a:t>
            </a:r>
            <a:r>
              <a:rPr lang="en-US"/>
              <a:t>unit 1) </a:t>
            </a:r>
            <a:r>
              <a:rPr lang="en-US" dirty="0"/>
              <a:t>version</a:t>
            </a:r>
          </a:p>
          <a:p>
            <a:pPr lvl="1"/>
            <a:r>
              <a:rPr lang="en-US" dirty="0"/>
              <a:t>Adding using fingers as external memory</a:t>
            </a:r>
          </a:p>
          <a:p>
            <a:endParaRPr lang="en-US" dirty="0"/>
          </a:p>
        </p:txBody>
      </p:sp>
    </p:spTree>
    <p:extLst>
      <p:ext uri="{BB962C8B-B14F-4D97-AF65-F5344CB8AC3E}">
        <p14:creationId xmlns:p14="http://schemas.microsoft.com/office/powerpoint/2010/main" val="52571609"/>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Cognitive skills</a:t>
            </a:r>
          </a:p>
        </p:txBody>
      </p:sp>
      <p:pic>
        <p:nvPicPr>
          <p:cNvPr id="6" name="Picture 5"/>
          <p:cNvPicPr>
            <a:picLocks noChangeAspect="1"/>
          </p:cNvPicPr>
          <p:nvPr/>
        </p:nvPicPr>
        <p:blipFill>
          <a:blip r:embed="rId2"/>
          <a:stretch>
            <a:fillRect/>
          </a:stretch>
        </p:blipFill>
        <p:spPr>
          <a:xfrm>
            <a:off x="386755" y="2241905"/>
            <a:ext cx="3555412" cy="2378895"/>
          </a:xfrm>
          <a:prstGeom prst="rect">
            <a:avLst/>
          </a:prstGeom>
        </p:spPr>
      </p:pic>
      <p:pic>
        <p:nvPicPr>
          <p:cNvPr id="7" name="Picture 6"/>
          <p:cNvPicPr>
            <a:picLocks noChangeAspect="1"/>
          </p:cNvPicPr>
          <p:nvPr/>
        </p:nvPicPr>
        <p:blipFill>
          <a:blip r:embed="rId3"/>
          <a:stretch>
            <a:fillRect/>
          </a:stretch>
        </p:blipFill>
        <p:spPr>
          <a:xfrm rot="1061180">
            <a:off x="5948452" y="1692422"/>
            <a:ext cx="2753460" cy="1833804"/>
          </a:xfrm>
          <a:prstGeom prst="rect">
            <a:avLst/>
          </a:prstGeom>
        </p:spPr>
      </p:pic>
      <p:pic>
        <p:nvPicPr>
          <p:cNvPr id="8" name="Picture 7"/>
          <p:cNvPicPr>
            <a:picLocks noChangeAspect="1"/>
          </p:cNvPicPr>
          <p:nvPr/>
        </p:nvPicPr>
        <p:blipFill>
          <a:blip r:embed="rId4"/>
          <a:stretch>
            <a:fillRect/>
          </a:stretch>
        </p:blipFill>
        <p:spPr>
          <a:xfrm>
            <a:off x="2917208" y="3901148"/>
            <a:ext cx="4799215" cy="2181461"/>
          </a:xfrm>
          <a:prstGeom prst="rect">
            <a:avLst/>
          </a:prstGeom>
        </p:spPr>
      </p:pic>
    </p:spTree>
    <p:extLst>
      <p:ext uri="{BB962C8B-B14F-4D97-AF65-F5344CB8AC3E}">
        <p14:creationId xmlns:p14="http://schemas.microsoft.com/office/powerpoint/2010/main" val="3232470683"/>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Cognitive modeling/science/psychology view</a:t>
            </a:r>
          </a:p>
        </p:txBody>
      </p:sp>
      <p:sp>
        <p:nvSpPr>
          <p:cNvPr id="3" name="Content Placeholder 2"/>
          <p:cNvSpPr>
            <a:spLocks noGrp="1"/>
          </p:cNvSpPr>
          <p:nvPr>
            <p:ph idx="1"/>
          </p:nvPr>
        </p:nvSpPr>
        <p:spPr/>
        <p:txBody>
          <a:bodyPr/>
          <a:lstStyle/>
          <a:p>
            <a:r>
              <a:rPr lang="en-US" dirty="0"/>
              <a:t>Each task on its own, little transfer</a:t>
            </a:r>
          </a:p>
          <a:p>
            <a:r>
              <a:rPr lang="en-US" dirty="0"/>
              <a:t>Identical elements (Thorndike, 1904)</a:t>
            </a:r>
          </a:p>
        </p:txBody>
      </p:sp>
      <p:pic>
        <p:nvPicPr>
          <p:cNvPr id="4" name="Picture 3"/>
          <p:cNvPicPr>
            <a:picLocks noChangeAspect="1"/>
          </p:cNvPicPr>
          <p:nvPr/>
        </p:nvPicPr>
        <p:blipFill>
          <a:blip r:embed="rId2"/>
          <a:stretch>
            <a:fillRect/>
          </a:stretch>
        </p:blipFill>
        <p:spPr>
          <a:xfrm>
            <a:off x="2855535" y="3401151"/>
            <a:ext cx="1789043" cy="2286000"/>
          </a:xfrm>
          <a:prstGeom prst="rect">
            <a:avLst/>
          </a:prstGeom>
        </p:spPr>
      </p:pic>
    </p:spTree>
    <p:extLst>
      <p:ext uri="{BB962C8B-B14F-4D97-AF65-F5344CB8AC3E}">
        <p14:creationId xmlns:p14="http://schemas.microsoft.com/office/powerpoint/2010/main" val="1122484781"/>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30179" y="5599295"/>
            <a:ext cx="7983469" cy="906847"/>
            <a:chOff x="530176" y="4129520"/>
            <a:chExt cx="7983469" cy="907627"/>
          </a:xfrm>
        </p:grpSpPr>
        <p:sp>
          <p:nvSpPr>
            <p:cNvPr id="7" name="Rectangle 6"/>
            <p:cNvSpPr/>
            <p:nvPr/>
          </p:nvSpPr>
          <p:spPr bwMode="auto">
            <a:xfrm>
              <a:off x="530176" y="4129520"/>
              <a:ext cx="260156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5" name="Picture 4"/>
            <p:cNvPicPr>
              <a:picLocks noChangeAspect="1"/>
            </p:cNvPicPr>
            <p:nvPr/>
          </p:nvPicPr>
          <p:blipFill>
            <a:blip r:embed="rId3"/>
            <a:stretch>
              <a:fillRect/>
            </a:stretch>
          </p:blipFill>
          <p:spPr>
            <a:xfrm>
              <a:off x="600646" y="4167545"/>
              <a:ext cx="2457115" cy="752302"/>
            </a:xfrm>
            <a:prstGeom prst="rect">
              <a:avLst/>
            </a:prstGeom>
          </p:spPr>
        </p:pic>
        <p:sp>
          <p:nvSpPr>
            <p:cNvPr id="9" name="Rectangle 8"/>
            <p:cNvSpPr/>
            <p:nvPr/>
          </p:nvSpPr>
          <p:spPr bwMode="auto">
            <a:xfrm>
              <a:off x="3284140" y="4129520"/>
              <a:ext cx="1900492"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r>
                <a:rPr lang="en-US" sz="2400" dirty="0">
                  <a:solidFill>
                    <a:srgbClr val="000000"/>
                  </a:solidFill>
                  <a:latin typeface="Chalkduster"/>
                  <a:cs typeface="Chalkduster"/>
                </a:rPr>
                <a:t> A B C ...</a:t>
              </a:r>
              <a:endParaRPr lang="en-US" sz="2400" dirty="0">
                <a:solidFill>
                  <a:srgbClr val="000000"/>
                </a:solidFill>
                <a:latin typeface="Arial" charset="0"/>
                <a:ea typeface="ＭＳ Ｐゴシック" charset="-128"/>
                <a:cs typeface="ＭＳ Ｐゴシック" charset="-128"/>
              </a:endParaRPr>
            </a:p>
          </p:txBody>
        </p:sp>
        <p:sp>
          <p:nvSpPr>
            <p:cNvPr id="11" name="Rectangle 10"/>
            <p:cNvSpPr/>
            <p:nvPr/>
          </p:nvSpPr>
          <p:spPr bwMode="auto">
            <a:xfrm>
              <a:off x="5344917" y="4129520"/>
              <a:ext cx="1695331"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2" name="Picture 11"/>
            <p:cNvPicPr>
              <a:picLocks noChangeAspect="1"/>
            </p:cNvPicPr>
            <p:nvPr/>
          </p:nvPicPr>
          <p:blipFill>
            <a:blip r:embed="rId4"/>
            <a:stretch>
              <a:fillRect/>
            </a:stretch>
          </p:blipFill>
          <p:spPr>
            <a:xfrm>
              <a:off x="5392553" y="4204815"/>
              <a:ext cx="1551873" cy="739584"/>
            </a:xfrm>
            <a:prstGeom prst="rect">
              <a:avLst/>
            </a:prstGeom>
          </p:spPr>
        </p:pic>
        <p:sp>
          <p:nvSpPr>
            <p:cNvPr id="14" name="Rectangle 13"/>
            <p:cNvSpPr/>
            <p:nvPr/>
          </p:nvSpPr>
          <p:spPr bwMode="auto">
            <a:xfrm>
              <a:off x="7192648" y="4129520"/>
              <a:ext cx="132099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3" name="Picture 12"/>
            <p:cNvPicPr>
              <a:picLocks noChangeAspect="1"/>
            </p:cNvPicPr>
            <p:nvPr/>
          </p:nvPicPr>
          <p:blipFill>
            <a:blip r:embed="rId5"/>
            <a:stretch>
              <a:fillRect/>
            </a:stretch>
          </p:blipFill>
          <p:spPr>
            <a:xfrm>
              <a:off x="7297557" y="4204815"/>
              <a:ext cx="1123975" cy="797105"/>
            </a:xfrm>
            <a:prstGeom prst="rect">
              <a:avLst/>
            </a:prstGeom>
          </p:spPr>
        </p:pic>
      </p:grpSp>
      <p:grpSp>
        <p:nvGrpSpPr>
          <p:cNvPr id="3" name="Group 2"/>
          <p:cNvGrpSpPr/>
          <p:nvPr/>
        </p:nvGrpSpPr>
        <p:grpSpPr>
          <a:xfrm>
            <a:off x="898345" y="4289903"/>
            <a:ext cx="7066628" cy="906856"/>
            <a:chOff x="898345" y="3147476"/>
            <a:chExt cx="7066628" cy="907634"/>
          </a:xfrm>
        </p:grpSpPr>
        <p:sp>
          <p:nvSpPr>
            <p:cNvPr id="16" name="Rectangle 15"/>
            <p:cNvSpPr/>
            <p:nvPr/>
          </p:nvSpPr>
          <p:spPr bwMode="auto">
            <a:xfrm>
              <a:off x="6331290" y="3147476"/>
              <a:ext cx="163368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8" name="Rectangle 7"/>
            <p:cNvSpPr/>
            <p:nvPr/>
          </p:nvSpPr>
          <p:spPr bwMode="auto">
            <a:xfrm>
              <a:off x="898345" y="3147483"/>
              <a:ext cx="260156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6" name="TextBox 5"/>
            <p:cNvSpPr txBox="1"/>
            <p:nvPr/>
          </p:nvSpPr>
          <p:spPr>
            <a:xfrm>
              <a:off x="1022789" y="3281976"/>
              <a:ext cx="2318556" cy="438582"/>
            </a:xfrm>
            <a:prstGeom prst="rect">
              <a:avLst/>
            </a:prstGeom>
            <a:noFill/>
          </p:spPr>
          <p:txBody>
            <a:bodyPr wrap="square" rtlCol="0">
              <a:spAutoFit/>
            </a:bodyPr>
            <a:lstStyle/>
            <a:p>
              <a:r>
                <a:rPr lang="en-US" sz="3200" dirty="0">
                  <a:solidFill>
                    <a:srgbClr val="000000"/>
                  </a:solidFill>
                  <a:latin typeface="Chalkduster"/>
                  <a:cs typeface="Chalkduster"/>
                </a:rPr>
                <a:t>3 + 2 = 5</a:t>
              </a:r>
            </a:p>
          </p:txBody>
        </p:sp>
        <p:pic>
          <p:nvPicPr>
            <p:cNvPr id="15" name="Picture 14"/>
            <p:cNvPicPr>
              <a:picLocks noChangeAspect="1"/>
            </p:cNvPicPr>
            <p:nvPr/>
          </p:nvPicPr>
          <p:blipFill>
            <a:blip r:embed="rId6"/>
            <a:stretch>
              <a:fillRect/>
            </a:stretch>
          </p:blipFill>
          <p:spPr>
            <a:xfrm>
              <a:off x="6331290" y="3155624"/>
              <a:ext cx="1633683" cy="899479"/>
            </a:xfrm>
            <a:prstGeom prst="rect">
              <a:avLst/>
            </a:prstGeom>
          </p:spPr>
        </p:pic>
        <p:sp>
          <p:nvSpPr>
            <p:cNvPr id="17" name="Rectangle 16"/>
            <p:cNvSpPr/>
            <p:nvPr/>
          </p:nvSpPr>
          <p:spPr bwMode="auto">
            <a:xfrm>
              <a:off x="3647863" y="3147476"/>
              <a:ext cx="2609450"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8" name="Picture 17"/>
            <p:cNvPicPr>
              <a:picLocks noChangeAspect="1"/>
            </p:cNvPicPr>
            <p:nvPr/>
          </p:nvPicPr>
          <p:blipFill>
            <a:blip r:embed="rId7"/>
            <a:stretch>
              <a:fillRect/>
            </a:stretch>
          </p:blipFill>
          <p:spPr>
            <a:xfrm>
              <a:off x="3766718" y="3281976"/>
              <a:ext cx="2345787" cy="584776"/>
            </a:xfrm>
            <a:prstGeom prst="rect">
              <a:avLst/>
            </a:prstGeom>
          </p:spPr>
        </p:pic>
      </p:grpSp>
      <p:grpSp>
        <p:nvGrpSpPr>
          <p:cNvPr id="33" name="Group 32"/>
          <p:cNvGrpSpPr/>
          <p:nvPr/>
        </p:nvGrpSpPr>
        <p:grpSpPr>
          <a:xfrm>
            <a:off x="1254188" y="2765797"/>
            <a:ext cx="6493299" cy="1080472"/>
            <a:chOff x="1254185" y="1960845"/>
            <a:chExt cx="6493299" cy="1081401"/>
          </a:xfrm>
        </p:grpSpPr>
        <p:sp>
          <p:nvSpPr>
            <p:cNvPr id="20" name="Rectangle 19"/>
            <p:cNvSpPr/>
            <p:nvPr/>
          </p:nvSpPr>
          <p:spPr bwMode="auto">
            <a:xfrm>
              <a:off x="1254185" y="2134619"/>
              <a:ext cx="174809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19" name="TextBox 18"/>
            <p:cNvSpPr txBox="1"/>
            <p:nvPr/>
          </p:nvSpPr>
          <p:spPr>
            <a:xfrm rot="2606460">
              <a:off x="1623105" y="1960845"/>
              <a:ext cx="898434" cy="900247"/>
            </a:xfrm>
            <a:prstGeom prst="rect">
              <a:avLst/>
            </a:prstGeom>
            <a:noFill/>
          </p:spPr>
          <p:txBody>
            <a:bodyPr wrap="square" rtlCol="0">
              <a:spAutoFit/>
            </a:bodyPr>
            <a:lstStyle/>
            <a:p>
              <a:pPr algn="r"/>
              <a:r>
                <a:rPr lang="en-US" dirty="0">
                  <a:solidFill>
                    <a:srgbClr val="000000"/>
                  </a:solidFill>
                  <a:latin typeface="Chalkduster"/>
                  <a:cs typeface="Chalkduster"/>
                </a:rPr>
                <a:t>32</a:t>
              </a:r>
            </a:p>
            <a:p>
              <a:pPr algn="r"/>
              <a:r>
                <a:rPr lang="en-US" dirty="0">
                  <a:solidFill>
                    <a:srgbClr val="000000"/>
                  </a:solidFill>
                  <a:latin typeface="Chalkduster"/>
                  <a:cs typeface="Chalkduster"/>
                </a:rPr>
                <a:t>19</a:t>
              </a:r>
            </a:p>
            <a:p>
              <a:pPr algn="r"/>
              <a:r>
                <a:rPr lang="en-US" dirty="0">
                  <a:solidFill>
                    <a:srgbClr val="000000"/>
                  </a:solidFill>
                  <a:latin typeface="Chalkduster"/>
                  <a:cs typeface="Chalkduster"/>
                </a:rPr>
                <a:t>+ --</a:t>
              </a:r>
            </a:p>
            <a:p>
              <a:pPr algn="r"/>
              <a:r>
                <a:rPr lang="en-US" dirty="0">
                  <a:solidFill>
                    <a:srgbClr val="000000"/>
                  </a:solidFill>
                  <a:latin typeface="Chalkduster"/>
                  <a:cs typeface="Chalkduster"/>
                </a:rPr>
                <a:t>51</a:t>
              </a:r>
            </a:p>
          </p:txBody>
        </p:sp>
        <p:sp>
          <p:nvSpPr>
            <p:cNvPr id="24" name="Rectangle 23"/>
            <p:cNvSpPr/>
            <p:nvPr/>
          </p:nvSpPr>
          <p:spPr bwMode="auto">
            <a:xfrm>
              <a:off x="5999391" y="2134619"/>
              <a:ext cx="174809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21" name="Rectangle 20"/>
            <p:cNvSpPr/>
            <p:nvPr/>
          </p:nvSpPr>
          <p:spPr bwMode="auto">
            <a:xfrm>
              <a:off x="3229865" y="2134619"/>
              <a:ext cx="2609450"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2" name="Picture 21"/>
            <p:cNvPicPr>
              <a:picLocks noChangeAspect="1"/>
            </p:cNvPicPr>
            <p:nvPr/>
          </p:nvPicPr>
          <p:blipFill rotWithShape="1">
            <a:blip r:embed="rId8"/>
            <a:srcRect t="64120" r="16090"/>
            <a:stretch/>
          </p:blipFill>
          <p:spPr>
            <a:xfrm>
              <a:off x="3279384" y="2188723"/>
              <a:ext cx="2504445" cy="803182"/>
            </a:xfrm>
            <a:prstGeom prst="rect">
              <a:avLst/>
            </a:prstGeom>
          </p:spPr>
        </p:pic>
        <p:pic>
          <p:nvPicPr>
            <p:cNvPr id="23" name="Picture 22"/>
            <p:cNvPicPr>
              <a:picLocks noChangeAspect="1"/>
            </p:cNvPicPr>
            <p:nvPr/>
          </p:nvPicPr>
          <p:blipFill>
            <a:blip r:embed="rId9"/>
            <a:stretch>
              <a:fillRect/>
            </a:stretch>
          </p:blipFill>
          <p:spPr>
            <a:xfrm>
              <a:off x="6112504" y="2188723"/>
              <a:ext cx="1480775" cy="803182"/>
            </a:xfrm>
            <a:prstGeom prst="rect">
              <a:avLst/>
            </a:prstGeom>
          </p:spPr>
        </p:pic>
      </p:grpSp>
      <p:grpSp>
        <p:nvGrpSpPr>
          <p:cNvPr id="10" name="Group 9"/>
          <p:cNvGrpSpPr/>
          <p:nvPr/>
        </p:nvGrpSpPr>
        <p:grpSpPr>
          <a:xfrm>
            <a:off x="2018985" y="1597162"/>
            <a:ext cx="4637978" cy="906847"/>
            <a:chOff x="2018985" y="1127920"/>
            <a:chExt cx="4637978" cy="907627"/>
          </a:xfrm>
        </p:grpSpPr>
        <p:sp>
          <p:nvSpPr>
            <p:cNvPr id="25" name="Rectangle 24"/>
            <p:cNvSpPr/>
            <p:nvPr/>
          </p:nvSpPr>
          <p:spPr bwMode="auto">
            <a:xfrm>
              <a:off x="4431456" y="1127920"/>
              <a:ext cx="222550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6" name="Picture 25"/>
            <p:cNvPicPr>
              <a:picLocks noChangeAspect="1"/>
            </p:cNvPicPr>
            <p:nvPr/>
          </p:nvPicPr>
          <p:blipFill>
            <a:blip r:embed="rId10"/>
            <a:stretch>
              <a:fillRect/>
            </a:stretch>
          </p:blipFill>
          <p:spPr>
            <a:xfrm>
              <a:off x="5010952" y="1152580"/>
              <a:ext cx="1287883" cy="839509"/>
            </a:xfrm>
            <a:prstGeom prst="rect">
              <a:avLst/>
            </a:prstGeom>
          </p:spPr>
        </p:pic>
        <p:sp>
          <p:nvSpPr>
            <p:cNvPr id="27" name="Rectangle 26"/>
            <p:cNvSpPr/>
            <p:nvPr/>
          </p:nvSpPr>
          <p:spPr bwMode="auto">
            <a:xfrm>
              <a:off x="2018985" y="1127920"/>
              <a:ext cx="222550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8" name="Picture 27"/>
            <p:cNvPicPr>
              <a:picLocks noChangeAspect="1"/>
            </p:cNvPicPr>
            <p:nvPr/>
          </p:nvPicPr>
          <p:blipFill>
            <a:blip r:embed="rId11"/>
            <a:stretch>
              <a:fillRect/>
            </a:stretch>
          </p:blipFill>
          <p:spPr>
            <a:xfrm>
              <a:off x="2420583" y="1164557"/>
              <a:ext cx="1422312" cy="827527"/>
            </a:xfrm>
            <a:prstGeom prst="rect">
              <a:avLst/>
            </a:prstGeom>
          </p:spPr>
        </p:pic>
      </p:grpSp>
      <p:grpSp>
        <p:nvGrpSpPr>
          <p:cNvPr id="32" name="Group 31"/>
          <p:cNvGrpSpPr/>
          <p:nvPr/>
        </p:nvGrpSpPr>
        <p:grpSpPr>
          <a:xfrm>
            <a:off x="2730144" y="295999"/>
            <a:ext cx="3021655" cy="906847"/>
            <a:chOff x="2730141" y="152048"/>
            <a:chExt cx="3021655" cy="907627"/>
          </a:xfrm>
        </p:grpSpPr>
        <p:sp>
          <p:nvSpPr>
            <p:cNvPr id="29" name="Rectangle 28"/>
            <p:cNvSpPr/>
            <p:nvPr/>
          </p:nvSpPr>
          <p:spPr bwMode="auto">
            <a:xfrm>
              <a:off x="2730141" y="152048"/>
              <a:ext cx="3021655"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30" name="Picture 29"/>
            <p:cNvPicPr>
              <a:picLocks noChangeAspect="1"/>
            </p:cNvPicPr>
            <p:nvPr/>
          </p:nvPicPr>
          <p:blipFill>
            <a:blip r:embed="rId12"/>
            <a:stretch>
              <a:fillRect/>
            </a:stretch>
          </p:blipFill>
          <p:spPr>
            <a:xfrm>
              <a:off x="3419332" y="193671"/>
              <a:ext cx="1845354" cy="836299"/>
            </a:xfrm>
            <a:prstGeom prst="rect">
              <a:avLst/>
            </a:prstGeom>
          </p:spPr>
        </p:pic>
      </p:grpSp>
    </p:spTree>
    <p:extLst>
      <p:ext uri="{BB962C8B-B14F-4D97-AF65-F5344CB8AC3E}">
        <p14:creationId xmlns:p14="http://schemas.microsoft.com/office/powerpoint/2010/main" val="302484212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3000"/>
                                  </p:stCondLst>
                                  <p:childTnLst>
                                    <p:set>
                                      <p:cBhvr>
                                        <p:cTn id="9" dur="1" fill="hold">
                                          <p:stCondLst>
                                            <p:cond delay="0"/>
                                          </p:stCondLst>
                                        </p:cTn>
                                        <p:tgtEl>
                                          <p:spTgt spid="33"/>
                                        </p:tgtEl>
                                        <p:attrNameLst>
                                          <p:attrName>style.visibility</p:attrName>
                                        </p:attrNameLst>
                                      </p:cBhvr>
                                      <p:to>
                                        <p:strVal val="visible"/>
                                      </p:to>
                                    </p:set>
                                  </p:childTnLst>
                                </p:cTn>
                              </p:par>
                            </p:childTnLst>
                          </p:cTn>
                        </p:par>
                        <p:par>
                          <p:cTn id="10" fill="hold">
                            <p:stCondLst>
                              <p:cond delay="3000"/>
                            </p:stCondLst>
                            <p:childTnLst>
                              <p:par>
                                <p:cTn id="11" presetID="1" presetClass="entr" presetSubtype="0" fill="hold" nodeType="afterEffect">
                                  <p:stCondLst>
                                    <p:cond delay="3000"/>
                                  </p:stCondLst>
                                  <p:childTnLst>
                                    <p:set>
                                      <p:cBhvr>
                                        <p:cTn id="12" dur="1" fill="hold">
                                          <p:stCondLst>
                                            <p:cond delay="0"/>
                                          </p:stCondLst>
                                        </p:cTn>
                                        <p:tgtEl>
                                          <p:spTgt spid="10"/>
                                        </p:tgtEl>
                                        <p:attrNameLst>
                                          <p:attrName>style.visibility</p:attrName>
                                        </p:attrNameLst>
                                      </p:cBhvr>
                                      <p:to>
                                        <p:strVal val="visible"/>
                                      </p:to>
                                    </p:set>
                                  </p:childTnLst>
                                </p:cTn>
                              </p:par>
                            </p:childTnLst>
                          </p:cTn>
                        </p:par>
                        <p:par>
                          <p:cTn id="13" fill="hold">
                            <p:stCondLst>
                              <p:cond delay="6000"/>
                            </p:stCondLst>
                            <p:childTnLst>
                              <p:par>
                                <p:cTn id="14" presetID="1" presetClass="entr" presetSubtype="0" fill="hold" nodeType="afterEffect">
                                  <p:stCondLst>
                                    <p:cond delay="300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gModDistraction">
  <a:themeElements>
    <a:clrScheme name="">
      <a:dk1>
        <a:srgbClr val="000000"/>
      </a:dk1>
      <a:lt1>
        <a:srgbClr val="F0E586"/>
      </a:lt1>
      <a:dk2>
        <a:srgbClr val="000000"/>
      </a:dk2>
      <a:lt2>
        <a:srgbClr val="000066"/>
      </a:lt2>
      <a:accent1>
        <a:srgbClr val="FFCC66"/>
      </a:accent1>
      <a:accent2>
        <a:srgbClr val="9999FF"/>
      </a:accent2>
      <a:accent3>
        <a:srgbClr val="F6F0C3"/>
      </a:accent3>
      <a:accent4>
        <a:srgbClr val="000000"/>
      </a:accent4>
      <a:accent5>
        <a:srgbClr val="FFE2B8"/>
      </a:accent5>
      <a:accent6>
        <a:srgbClr val="8A8AE7"/>
      </a:accent6>
      <a:hlink>
        <a:srgbClr val="99CCFF"/>
      </a:hlink>
      <a:folHlink>
        <a:srgbClr val="0066FF"/>
      </a:folHlink>
    </a:clrScheme>
    <a:fontScheme name="lecture8">
      <a:majorFont>
        <a:latin typeface="Optima"/>
        <a:ea typeface=""/>
        <a:cs typeface=""/>
      </a:majorFont>
      <a:minorFont>
        <a:latin typeface="Opti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lecture8 1">
        <a:dk1>
          <a:srgbClr val="000066"/>
        </a:dk1>
        <a:lt1>
          <a:srgbClr val="CCECFF"/>
        </a:lt1>
        <a:dk2>
          <a:srgbClr val="0000CC"/>
        </a:dk2>
        <a:lt2>
          <a:srgbClr val="CCFFFF"/>
        </a:lt2>
        <a:accent1>
          <a:srgbClr val="CC99FF"/>
        </a:accent1>
        <a:accent2>
          <a:srgbClr val="9999FF"/>
        </a:accent2>
        <a:accent3>
          <a:srgbClr val="AAAAE2"/>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2">
        <a:dk1>
          <a:srgbClr val="000066"/>
        </a:dk1>
        <a:lt1>
          <a:srgbClr val="CCECFF"/>
        </a:lt1>
        <a:dk2>
          <a:srgbClr val="6699FF"/>
        </a:dk2>
        <a:lt2>
          <a:srgbClr val="CCFFFF"/>
        </a:lt2>
        <a:accent1>
          <a:srgbClr val="CC99FF"/>
        </a:accent1>
        <a:accent2>
          <a:srgbClr val="9999FF"/>
        </a:accent2>
        <a:accent3>
          <a:srgbClr val="B8CAFF"/>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lecture8 4">
        <a:dk1>
          <a:srgbClr val="000000"/>
        </a:dk1>
        <a:lt1>
          <a:srgbClr val="F0E586"/>
        </a:lt1>
        <a:dk2>
          <a:srgbClr val="000000"/>
        </a:dk2>
        <a:lt2>
          <a:srgbClr val="000066"/>
        </a:lt2>
        <a:accent1>
          <a:srgbClr val="CC99FF"/>
        </a:accent1>
        <a:accent2>
          <a:srgbClr val="9999FF"/>
        </a:accent2>
        <a:accent3>
          <a:srgbClr val="F6F0C3"/>
        </a:accent3>
        <a:accent4>
          <a:srgbClr val="000000"/>
        </a:accent4>
        <a:accent5>
          <a:srgbClr val="E2CAFF"/>
        </a:accent5>
        <a:accent6>
          <a:srgbClr val="8A8AE7"/>
        </a:accent6>
        <a:hlink>
          <a:srgbClr val="99CCFF"/>
        </a:hlink>
        <a:folHlink>
          <a:srgbClr val="0066F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CogModDistraction">
  <a:themeElements>
    <a:clrScheme name="">
      <a:dk1>
        <a:srgbClr val="000000"/>
      </a:dk1>
      <a:lt1>
        <a:srgbClr val="F0E586"/>
      </a:lt1>
      <a:dk2>
        <a:srgbClr val="000000"/>
      </a:dk2>
      <a:lt2>
        <a:srgbClr val="000066"/>
      </a:lt2>
      <a:accent1>
        <a:srgbClr val="FFCC66"/>
      </a:accent1>
      <a:accent2>
        <a:srgbClr val="9999FF"/>
      </a:accent2>
      <a:accent3>
        <a:srgbClr val="F6F0C3"/>
      </a:accent3>
      <a:accent4>
        <a:srgbClr val="000000"/>
      </a:accent4>
      <a:accent5>
        <a:srgbClr val="FFE2B8"/>
      </a:accent5>
      <a:accent6>
        <a:srgbClr val="8A8AE7"/>
      </a:accent6>
      <a:hlink>
        <a:srgbClr val="99CCFF"/>
      </a:hlink>
      <a:folHlink>
        <a:srgbClr val="0066FF"/>
      </a:folHlink>
    </a:clrScheme>
    <a:fontScheme name="lecture8">
      <a:majorFont>
        <a:latin typeface="Optima"/>
        <a:ea typeface=""/>
        <a:cs typeface=""/>
      </a:majorFont>
      <a:minorFont>
        <a:latin typeface="Opti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lecture8 1">
        <a:dk1>
          <a:srgbClr val="000066"/>
        </a:dk1>
        <a:lt1>
          <a:srgbClr val="CCECFF"/>
        </a:lt1>
        <a:dk2>
          <a:srgbClr val="0000CC"/>
        </a:dk2>
        <a:lt2>
          <a:srgbClr val="CCFFFF"/>
        </a:lt2>
        <a:accent1>
          <a:srgbClr val="CC99FF"/>
        </a:accent1>
        <a:accent2>
          <a:srgbClr val="9999FF"/>
        </a:accent2>
        <a:accent3>
          <a:srgbClr val="AAAAE2"/>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2">
        <a:dk1>
          <a:srgbClr val="000066"/>
        </a:dk1>
        <a:lt1>
          <a:srgbClr val="CCECFF"/>
        </a:lt1>
        <a:dk2>
          <a:srgbClr val="6699FF"/>
        </a:dk2>
        <a:lt2>
          <a:srgbClr val="CCFFFF"/>
        </a:lt2>
        <a:accent1>
          <a:srgbClr val="CC99FF"/>
        </a:accent1>
        <a:accent2>
          <a:srgbClr val="9999FF"/>
        </a:accent2>
        <a:accent3>
          <a:srgbClr val="B8CAFF"/>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lecture8 4">
        <a:dk1>
          <a:srgbClr val="000000"/>
        </a:dk1>
        <a:lt1>
          <a:srgbClr val="F0E586"/>
        </a:lt1>
        <a:dk2>
          <a:srgbClr val="000000"/>
        </a:dk2>
        <a:lt2>
          <a:srgbClr val="000066"/>
        </a:lt2>
        <a:accent1>
          <a:srgbClr val="CC99FF"/>
        </a:accent1>
        <a:accent2>
          <a:srgbClr val="9999FF"/>
        </a:accent2>
        <a:accent3>
          <a:srgbClr val="F6F0C3"/>
        </a:accent3>
        <a:accent4>
          <a:srgbClr val="000000"/>
        </a:accent4>
        <a:accent5>
          <a:srgbClr val="E2CAFF"/>
        </a:accent5>
        <a:accent6>
          <a:srgbClr val="8A8AE7"/>
        </a:accent6>
        <a:hlink>
          <a:srgbClr val="99CCFF"/>
        </a:hlink>
        <a:folHlink>
          <a:srgbClr val="0066FF"/>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CogModDistraction.thmx</Template>
  <TotalTime>343</TotalTime>
  <Words>591</Words>
  <Application>Microsoft Macintosh PowerPoint</Application>
  <PresentationFormat>On-screen Show (4:3)</PresentationFormat>
  <Paragraphs>104</Paragraphs>
  <Slides>30</Slides>
  <Notes>1</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30</vt:i4>
      </vt:variant>
    </vt:vector>
  </HeadingPairs>
  <TitlesOfParts>
    <vt:vector size="43" baseType="lpstr">
      <vt:lpstr>ＭＳ Ｐゴシック</vt:lpstr>
      <vt:lpstr>Arial</vt:lpstr>
      <vt:lpstr>Calibri</vt:lpstr>
      <vt:lpstr>Chalkduster</vt:lpstr>
      <vt:lpstr>Georgia</vt:lpstr>
      <vt:lpstr>Helvetica</vt:lpstr>
      <vt:lpstr>Helvetica Neue Light</vt:lpstr>
      <vt:lpstr>Helvetica Neue Medium</vt:lpstr>
      <vt:lpstr>Monotype Sorts</vt:lpstr>
      <vt:lpstr>Optima</vt:lpstr>
      <vt:lpstr>Wingdings</vt:lpstr>
      <vt:lpstr>CogModDistraction</vt:lpstr>
      <vt:lpstr>1_CogModDistraction</vt:lpstr>
      <vt:lpstr>PRIMs tutorial Unit 1 (second lecture)</vt:lpstr>
      <vt:lpstr>Declarative Memory in PRIMs</vt:lpstr>
      <vt:lpstr>Key points</vt:lpstr>
      <vt:lpstr>The PRIMs cycle</vt:lpstr>
      <vt:lpstr>PRIMs associations</vt:lpstr>
      <vt:lpstr>Assignment</vt:lpstr>
      <vt:lpstr>Cognitive skills</vt:lpstr>
      <vt:lpstr>Cognitive modeling/science/psychology view</vt:lpstr>
      <vt:lpstr>PowerPoint Presentation</vt:lpstr>
      <vt:lpstr>Key idea in PRIMs</vt:lpstr>
      <vt:lpstr>PowerPoint Presentation</vt:lpstr>
      <vt:lpstr>PowerPoint Presentation</vt:lpstr>
      <vt:lpstr>PowerPoint Presentation</vt:lpstr>
      <vt:lpstr>PowerPoint Presentation</vt:lpstr>
      <vt:lpstr>Long term goal: Expand PRIMs into a theory of life-long learning</vt:lpstr>
      <vt:lpstr>Possible strategies that can be trained</vt:lpstr>
      <vt:lpstr>Accomplishments of PRIMs</vt:lpstr>
      <vt:lpstr>A real example: editors Singley &amp; Anderson 1985</vt:lpstr>
      <vt:lpstr>Their findings</vt:lpstr>
      <vt:lpstr>Experimental design</vt:lpstr>
      <vt:lpstr>Data from that experiment</vt:lpstr>
      <vt:lpstr>Model of this task</vt:lpstr>
      <vt:lpstr>The model</vt:lpstr>
      <vt:lpstr>Overlap between the three models</vt:lpstr>
      <vt:lpstr>Identical: delete a line</vt:lpstr>
      <vt:lpstr>Somewhat different: Move to the right line</vt:lpstr>
      <vt:lpstr>PowerPoint Presentation</vt:lpstr>
      <vt:lpstr>Transfer data/model comparison</vt:lpstr>
      <vt:lpstr>PowerPoint Presentation</vt:lpstr>
      <vt:lpstr>Difference between PRIMs and identical productions</vt:lpstr>
    </vt:vector>
  </TitlesOfParts>
  <Company>CMU</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PRIMs tutorial</dc:title>
  <dc:creator>Niels Taatgen</dc:creator>
  <cp:lastModifiedBy>Niels Taatgen</cp:lastModifiedBy>
  <cp:revision>58</cp:revision>
  <dcterms:created xsi:type="dcterms:W3CDTF">2015-07-11T14:31:12Z</dcterms:created>
  <dcterms:modified xsi:type="dcterms:W3CDTF">2019-04-09T09:36:51Z</dcterms:modified>
</cp:coreProperties>
</file>

<file path=docProps/thumbnail.jpeg>
</file>